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9" r:id="rId1"/>
  </p:sldMasterIdLst>
  <p:notesMasterIdLst>
    <p:notesMasterId r:id="rId38"/>
  </p:notesMasterIdLst>
  <p:sldIdLst>
    <p:sldId id="846" r:id="rId2"/>
    <p:sldId id="258" r:id="rId3"/>
    <p:sldId id="718" r:id="rId4"/>
    <p:sldId id="719" r:id="rId5"/>
    <p:sldId id="716" r:id="rId6"/>
    <p:sldId id="723" r:id="rId7"/>
    <p:sldId id="705" r:id="rId8"/>
    <p:sldId id="721" r:id="rId9"/>
    <p:sldId id="547" r:id="rId10"/>
    <p:sldId id="720" r:id="rId11"/>
    <p:sldId id="717" r:id="rId12"/>
    <p:sldId id="830" r:id="rId13"/>
    <p:sldId id="546" r:id="rId14"/>
    <p:sldId id="548" r:id="rId15"/>
    <p:sldId id="833" r:id="rId16"/>
    <p:sldId id="834" r:id="rId17"/>
    <p:sldId id="835" r:id="rId18"/>
    <p:sldId id="836" r:id="rId19"/>
    <p:sldId id="837" r:id="rId20"/>
    <p:sldId id="839" r:id="rId21"/>
    <p:sldId id="549" r:id="rId22"/>
    <p:sldId id="550" r:id="rId23"/>
    <p:sldId id="726" r:id="rId24"/>
    <p:sldId id="843" r:id="rId25"/>
    <p:sldId id="708" r:id="rId26"/>
    <p:sldId id="417" r:id="rId27"/>
    <p:sldId id="432" r:id="rId28"/>
    <p:sldId id="715" r:id="rId29"/>
    <p:sldId id="845" r:id="rId30"/>
    <p:sldId id="841" r:id="rId31"/>
    <p:sldId id="832" r:id="rId32"/>
    <p:sldId id="727" r:id="rId33"/>
    <p:sldId id="728" r:id="rId34"/>
    <p:sldId id="828" r:id="rId35"/>
    <p:sldId id="840" r:id="rId36"/>
    <p:sldId id="838"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941"/>
    <p:restoredTop sz="54796"/>
  </p:normalViewPr>
  <p:slideViewPr>
    <p:cSldViewPr snapToGrid="0" snapToObjects="1">
      <p:cViewPr varScale="1">
        <p:scale>
          <a:sx n="69" d="100"/>
          <a:sy n="69" d="100"/>
        </p:scale>
        <p:origin x="4240"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4752CB2-5956-0A4E-B847-6504594DCFAF}" type="datetimeFigureOut">
              <a:rPr lang="en-US" smtClean="0"/>
              <a:t>2/5/21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C55E5E6-C4A7-6C46-8F23-5133E411336F}" type="slidenum">
              <a:rPr lang="en-US" smtClean="0"/>
              <a:t>‹#›</a:t>
            </a:fld>
            <a:endParaRPr lang="en-US"/>
          </a:p>
        </p:txBody>
      </p:sp>
    </p:spTree>
    <p:extLst>
      <p:ext uri="{BB962C8B-B14F-4D97-AF65-F5344CB8AC3E}">
        <p14:creationId xmlns:p14="http://schemas.microsoft.com/office/powerpoint/2010/main" val="26709244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Today I will briefly mention the origins and importance of the ACEs – adverse child experiences study and importance. </a:t>
            </a:r>
          </a:p>
          <a:p>
            <a:endParaRPr lang="en-US" dirty="0"/>
          </a:p>
          <a:p>
            <a:r>
              <a:rPr lang="en-US" dirty="0"/>
              <a:t>Then, I will talk about the ways that ACEs have been used to assess behavioral health outcomes. </a:t>
            </a:r>
          </a:p>
          <a:p>
            <a:endParaRPr lang="en-US" dirty="0"/>
          </a:p>
          <a:p>
            <a:r>
              <a:rPr lang="en-US" dirty="0"/>
              <a:t>Next, I will cover some different methodological approaches that I have used in my own research that I would argue yield more intuitive and/or useful insights before proposing some implications of this work and future directions.</a:t>
            </a:r>
          </a:p>
        </p:txBody>
      </p:sp>
      <p:sp>
        <p:nvSpPr>
          <p:cNvPr id="4" name="Slide Number Placeholder 3"/>
          <p:cNvSpPr>
            <a:spLocks noGrp="1"/>
          </p:cNvSpPr>
          <p:nvPr>
            <p:ph type="sldNum" sz="quarter" idx="5"/>
          </p:nvPr>
        </p:nvSpPr>
        <p:spPr/>
        <p:txBody>
          <a:bodyPr/>
          <a:lstStyle/>
          <a:p>
            <a:fld id="{0C55E5E6-C4A7-6C46-8F23-5133E411336F}" type="slidenum">
              <a:rPr lang="en-US" smtClean="0"/>
              <a:t>2</a:t>
            </a:fld>
            <a:endParaRPr lang="en-US"/>
          </a:p>
        </p:txBody>
      </p:sp>
    </p:spTree>
    <p:extLst>
      <p:ext uri="{BB962C8B-B14F-4D97-AF65-F5344CB8AC3E}">
        <p14:creationId xmlns:p14="http://schemas.microsoft.com/office/powerpoint/2010/main" val="29918753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C55E5E6-C4A7-6C46-8F23-5133E411336F}" type="slidenum">
              <a:rPr lang="en-US" smtClean="0"/>
              <a:t>11</a:t>
            </a:fld>
            <a:endParaRPr lang="en-US"/>
          </a:p>
        </p:txBody>
      </p:sp>
    </p:spTree>
    <p:extLst>
      <p:ext uri="{BB962C8B-B14F-4D97-AF65-F5344CB8AC3E}">
        <p14:creationId xmlns:p14="http://schemas.microsoft.com/office/powerpoint/2010/main" val="9438423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Here are the characteristics of the BRFSS.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Respondents endorsed an average of 3 out of 10 depressive symptoms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about 6.6% had probable MDD and about 2% reported engaging in sexual risk behaviors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13% were identified as binge drinkers.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Respondents were 55.4 years old, tended to be satisfied with their lives, have high levels of emotional and social support and predominantly white, highly educated, wealthy and majority female.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representativeness of this sample is obviously limited by these characteristics a point to which I will return later.</a:t>
            </a:r>
          </a:p>
        </p:txBody>
      </p:sp>
      <p:sp>
        <p:nvSpPr>
          <p:cNvPr id="4" name="Slide Number Placeholder 3"/>
          <p:cNvSpPr>
            <a:spLocks noGrp="1"/>
          </p:cNvSpPr>
          <p:nvPr>
            <p:ph type="sldNum" sz="quarter" idx="5"/>
          </p:nvPr>
        </p:nvSpPr>
        <p:spPr/>
        <p:txBody>
          <a:bodyPr/>
          <a:lstStyle/>
          <a:p>
            <a:fld id="{0C55E5E6-C4A7-6C46-8F23-5133E411336F}" type="slidenum">
              <a:rPr lang="en-US" smtClean="0"/>
              <a:t>12</a:t>
            </a:fld>
            <a:endParaRPr lang="en-US"/>
          </a:p>
        </p:txBody>
      </p:sp>
    </p:spTree>
    <p:extLst>
      <p:ext uri="{BB962C8B-B14F-4D97-AF65-F5344CB8AC3E}">
        <p14:creationId xmlns:p14="http://schemas.microsoft.com/office/powerpoint/2010/main" val="23699310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table shows the number and percentages of people endorsing the 11 ACEs in the survey.</a:t>
            </a:r>
          </a:p>
          <a:p>
            <a:r>
              <a:rPr lang="en-US" dirty="0"/>
              <a:t>Emotional abuse was the most common experience followed by living with a problem drinker or alcoholic. </a:t>
            </a:r>
          </a:p>
          <a:p>
            <a:r>
              <a:rPr lang="en-US" dirty="0"/>
              <a:t>The least commonly reported ACEs were being forced to have sex and living with someone who had criminal justice involvement.</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630F27-1FF9-4D95-9591-088A75736FC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651083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r>
              <a:rPr lang="en-US" dirty="0"/>
              <a:t>This chart shows the conditional and cumulative distribution of ACEs. </a:t>
            </a:r>
          </a:p>
          <a:p>
            <a:pPr defTabSz="931774"/>
            <a:r>
              <a:rPr lang="en-US" dirty="0"/>
              <a:t>The first column is the percentage of persons reporting that did not experience and </a:t>
            </a:r>
            <a:r>
              <a:rPr lang="en-US" i="1" dirty="0"/>
              <a:t>additional</a:t>
            </a:r>
            <a:r>
              <a:rPr lang="en-US" dirty="0"/>
              <a:t> ACE given that they experienced the ACE reported in that row. </a:t>
            </a:r>
          </a:p>
          <a:p>
            <a:pPr defTabSz="931774"/>
            <a:r>
              <a:rPr lang="en-US" dirty="0"/>
              <a:t>The other columns show the percentage experiencing at least one additional ACEs, given that they experienced the one reported in the row. </a:t>
            </a:r>
          </a:p>
          <a:p>
            <a:pPr defTabSz="931774"/>
            <a:endParaRPr lang="en-US" dirty="0"/>
          </a:p>
          <a:p>
            <a:pPr defTabSz="931774"/>
            <a:r>
              <a:rPr lang="en-US" dirty="0"/>
              <a:t>So for example, in red, about 25% of the sample experienced emotional abuse only; </a:t>
            </a:r>
            <a:r>
              <a:rPr lang="en-US" i="1" dirty="0"/>
              <a:t>in addition</a:t>
            </a:r>
            <a:r>
              <a:rPr lang="en-US" dirty="0"/>
              <a:t> to experiencing emotional abuse, however, 75% experienced at least one additional ACE, 53% experienced two or more and 14% experienced 5 or more. </a:t>
            </a:r>
          </a:p>
          <a:p>
            <a:pPr defTabSz="931774"/>
            <a:endParaRPr lang="en-US" dirty="0"/>
          </a:p>
          <a:p>
            <a:r>
              <a:rPr lang="en-US" dirty="0"/>
              <a:t>In green, individuals who experienced forced intercourse were more likely to experience an additional ACE. </a:t>
            </a:r>
          </a:p>
          <a:p>
            <a:r>
              <a:rPr lang="en-US" dirty="0"/>
              <a:t>This is despite the fact that forced intercourse was the least likely to be reported by respondents overall.</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630F27-1FF9-4D95-9591-088A75736FC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873111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plot shows the sum score on the x-axis and different outcomes on the y-axis including PHQ score which is a measure of depressive symptoms, HIV risk taking behavior such as sharing needles and not wearing a condom, and problem drinking. </a:t>
            </a:r>
          </a:p>
          <a:p>
            <a:r>
              <a:rPr lang="en-US" dirty="0"/>
              <a:t>In all cases, as ACE score increases, the probability of endorsing these negative behaviors increases as well. </a:t>
            </a:r>
          </a:p>
          <a:p>
            <a:r>
              <a:rPr lang="en-US" dirty="0"/>
              <a:t>For example, the probability of a PHQ score greater than 10 (clinically relevant depression) is around .3 for respondents with 11 ACEs. </a:t>
            </a:r>
          </a:p>
          <a:p>
            <a:r>
              <a:rPr lang="en-US" dirty="0"/>
              <a:t>In contrast, individuals with no ACEs have a 0 probability of a PHQ score greater than 10.</a:t>
            </a:r>
          </a:p>
        </p:txBody>
      </p:sp>
      <p:sp>
        <p:nvSpPr>
          <p:cNvPr id="4" name="Slide Number Placeholder 3"/>
          <p:cNvSpPr>
            <a:spLocks noGrp="1"/>
          </p:cNvSpPr>
          <p:nvPr>
            <p:ph type="sldNum" sz="quarter" idx="5"/>
          </p:nvPr>
        </p:nvSpPr>
        <p:spPr/>
        <p:txBody>
          <a:bodyPr/>
          <a:lstStyle/>
          <a:p>
            <a:fld id="{0C55E5E6-C4A7-6C46-8F23-5133E411336F}" type="slidenum">
              <a:rPr lang="en-US" smtClean="0"/>
              <a:t>15</a:t>
            </a:fld>
            <a:endParaRPr lang="en-US"/>
          </a:p>
        </p:txBody>
      </p:sp>
    </p:spTree>
    <p:extLst>
      <p:ext uri="{BB962C8B-B14F-4D97-AF65-F5344CB8AC3E}">
        <p14:creationId xmlns:p14="http://schemas.microsoft.com/office/powerpoint/2010/main" val="42619828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results of the latent class analysis are presented here. </a:t>
            </a:r>
          </a:p>
          <a:p>
            <a:r>
              <a:rPr lang="en-US" dirty="0"/>
              <a:t>You notice that the majority of respondents (56.3%) had low probability of endorsing any of the 11 ACEs. </a:t>
            </a:r>
          </a:p>
          <a:p>
            <a:r>
              <a:rPr lang="en-US" dirty="0"/>
              <a:t>This class is the normative class. </a:t>
            </a:r>
          </a:p>
          <a:p>
            <a:endParaRPr lang="en-US" dirty="0"/>
          </a:p>
          <a:p>
            <a:r>
              <a:rPr lang="en-US" dirty="0"/>
              <a:t>On the other end of the spectrum lies the persons who endorsed all of the ACEs with high probability, which is class 5, the class of respondents who lived in highly abusive and dysfunctional households. </a:t>
            </a:r>
          </a:p>
          <a:p>
            <a:r>
              <a:rPr lang="en-US" dirty="0"/>
              <a:t>The other types of household living arrangements that emerged from the analysis are </a:t>
            </a:r>
          </a:p>
          <a:p>
            <a:pPr marL="228600" indent="-228600">
              <a:buAutoNum type="arabicParenR"/>
            </a:pPr>
            <a:r>
              <a:rPr lang="en-US" dirty="0"/>
              <a:t>children living in emotionally abusive alcoholic households (class 2)</a:t>
            </a:r>
          </a:p>
          <a:p>
            <a:pPr marL="228600" indent="-228600">
              <a:buAutoNum type="arabicParenR"/>
            </a:pPr>
            <a:r>
              <a:rPr lang="en-US" dirty="0"/>
              <a:t>children living in emotionally abusive alcoholic households with parental conflict (class 3)</a:t>
            </a:r>
          </a:p>
          <a:p>
            <a:pPr marL="228600" indent="-228600">
              <a:buAutoNum type="arabicParenR"/>
            </a:pPr>
            <a:r>
              <a:rPr lang="en-US" dirty="0"/>
              <a:t> and children who were sexually abused but did not experience any of the other ACEs (class 4)</a:t>
            </a:r>
          </a:p>
        </p:txBody>
      </p:sp>
      <p:sp>
        <p:nvSpPr>
          <p:cNvPr id="4" name="Slide Number Placeholder 3"/>
          <p:cNvSpPr>
            <a:spLocks noGrp="1"/>
          </p:cNvSpPr>
          <p:nvPr>
            <p:ph type="sldNum" sz="quarter" idx="5"/>
          </p:nvPr>
        </p:nvSpPr>
        <p:spPr/>
        <p:txBody>
          <a:bodyPr/>
          <a:lstStyle/>
          <a:p>
            <a:fld id="{0C55E5E6-C4A7-6C46-8F23-5133E411336F}" type="slidenum">
              <a:rPr lang="en-US" smtClean="0"/>
              <a:t>16</a:t>
            </a:fld>
            <a:endParaRPr lang="en-US"/>
          </a:p>
        </p:txBody>
      </p:sp>
    </p:spTree>
    <p:extLst>
      <p:ext uri="{BB962C8B-B14F-4D97-AF65-F5344CB8AC3E}">
        <p14:creationId xmlns:p14="http://schemas.microsoft.com/office/powerpoint/2010/main" val="25872142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have the Latent Classes compared to the ACE sum score. </a:t>
            </a:r>
          </a:p>
          <a:p>
            <a:r>
              <a:rPr lang="en-US" dirty="0"/>
              <a:t>Focusing on the first row, we see that the 56.3% of youth in the low adversity, or normative class, have less than 1 ACE on average. </a:t>
            </a:r>
          </a:p>
          <a:p>
            <a:r>
              <a:rPr lang="en-US" dirty="0"/>
              <a:t>The 30.3% of youth living in the emotionally abusive alcoholic class have about 2.89 ACEs on average, etc. </a:t>
            </a:r>
          </a:p>
          <a:p>
            <a:r>
              <a:rPr lang="en-US" dirty="0"/>
              <a:t>The chart also shows the ACE distribution for each class. </a:t>
            </a:r>
          </a:p>
          <a:p>
            <a:r>
              <a:rPr lang="en-US" dirty="0"/>
              <a:t>Focusing on the columns we see that 64.5% of youth in the normative class have no ACEs whereas 33.1% have 1 and 2.4% have 2. </a:t>
            </a:r>
          </a:p>
          <a:p>
            <a:r>
              <a:rPr lang="en-US" dirty="0"/>
              <a:t>None of the youth in the low adversity class have 3 or more ACEs.</a:t>
            </a:r>
          </a:p>
          <a:p>
            <a:endParaRPr lang="en-US" dirty="0"/>
          </a:p>
          <a:p>
            <a:r>
              <a:rPr lang="en-US" dirty="0"/>
              <a:t>The takeaway here is that individuals in each class have different distributions of sum scores and within each of the types of household the number of ACEs that people experience is quite variable. Youth with a sum score of 5 for example, are equally likely to be in class 3 or class 4, but have not had nearly the same experiences growing up.</a:t>
            </a:r>
          </a:p>
        </p:txBody>
      </p:sp>
      <p:sp>
        <p:nvSpPr>
          <p:cNvPr id="4" name="Slide Number Placeholder 3"/>
          <p:cNvSpPr>
            <a:spLocks noGrp="1"/>
          </p:cNvSpPr>
          <p:nvPr>
            <p:ph type="sldNum" sz="quarter" idx="5"/>
          </p:nvPr>
        </p:nvSpPr>
        <p:spPr/>
        <p:txBody>
          <a:bodyPr/>
          <a:lstStyle/>
          <a:p>
            <a:fld id="{0C55E5E6-C4A7-6C46-8F23-5133E411336F}" type="slidenum">
              <a:rPr lang="en-US" smtClean="0"/>
              <a:t>17</a:t>
            </a:fld>
            <a:endParaRPr lang="en-US"/>
          </a:p>
        </p:txBody>
      </p:sp>
    </p:spTree>
    <p:extLst>
      <p:ext uri="{BB962C8B-B14F-4D97-AF65-F5344CB8AC3E}">
        <p14:creationId xmlns:p14="http://schemas.microsoft.com/office/powerpoint/2010/main" val="20353272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shows differences in psychosocial outcomes across classes. Looking across the row if the cell is shaded the same color there is no statistically significant difference in the outcome, but if the cell is a different color the result is statistically significant.</a:t>
            </a:r>
          </a:p>
          <a:p>
            <a:endParaRPr lang="en-US" dirty="0"/>
          </a:p>
          <a:p>
            <a:r>
              <a:rPr lang="en-US" dirty="0"/>
              <a:t>You recall that in each case the sum score predicted depression, HIV-risk taking and drinking behaviors. However, what this slide shows is that not all classes predict these outcomes in the same way.  To highlight just one example, consider binge drinking. </a:t>
            </a:r>
          </a:p>
          <a:p>
            <a:endParaRPr lang="en-US" dirty="0"/>
          </a:p>
          <a:p>
            <a:r>
              <a:rPr lang="en-US" dirty="0"/>
              <a:t>Youth growing up in emotionally abusive alcoholic households with parental conflict have the highest probability of engaging in binge drinking behavior (.297). This is statistically higher than any other class. Whereas youth in the emotionally abusive and alcoholic classes are more likely to engage in binge drinking compared to youth with little to no adversity, there is no difference in drinking prevalence between these groups.  </a:t>
            </a:r>
          </a:p>
          <a:p>
            <a:endParaRPr lang="en-US" dirty="0"/>
          </a:p>
          <a:p>
            <a:r>
              <a:rPr lang="en-US" dirty="0"/>
              <a:t>The takeaway is that the types of ACEs that characterize youth households matter for their long term outcomes in adulthood but the ACE sum score does not capture these differences.</a:t>
            </a:r>
          </a:p>
        </p:txBody>
      </p:sp>
      <p:sp>
        <p:nvSpPr>
          <p:cNvPr id="4" name="Slide Number Placeholder 3"/>
          <p:cNvSpPr>
            <a:spLocks noGrp="1"/>
          </p:cNvSpPr>
          <p:nvPr>
            <p:ph type="sldNum" sz="quarter" idx="5"/>
          </p:nvPr>
        </p:nvSpPr>
        <p:spPr/>
        <p:txBody>
          <a:bodyPr/>
          <a:lstStyle/>
          <a:p>
            <a:fld id="{0C55E5E6-C4A7-6C46-8F23-5133E411336F}" type="slidenum">
              <a:rPr lang="en-US" smtClean="0"/>
              <a:t>18</a:t>
            </a:fld>
            <a:endParaRPr lang="en-US"/>
          </a:p>
        </p:txBody>
      </p:sp>
    </p:spTree>
    <p:extLst>
      <p:ext uri="{BB962C8B-B14F-4D97-AF65-F5344CB8AC3E}">
        <p14:creationId xmlns:p14="http://schemas.microsoft.com/office/powerpoint/2010/main" val="29926493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C55E5E6-C4A7-6C46-8F23-5133E411336F}" type="slidenum">
              <a:rPr lang="en-US" smtClean="0"/>
              <a:t>19</a:t>
            </a:fld>
            <a:endParaRPr lang="en-US"/>
          </a:p>
        </p:txBody>
      </p:sp>
    </p:spTree>
    <p:extLst>
      <p:ext uri="{BB962C8B-B14F-4D97-AF65-F5344CB8AC3E}">
        <p14:creationId xmlns:p14="http://schemas.microsoft.com/office/powerpoint/2010/main" val="35709395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current ACEs measures capture a lot of types of child adversity, however the measure needs to be expanded</a:t>
            </a:r>
          </a:p>
        </p:txBody>
      </p:sp>
      <p:sp>
        <p:nvSpPr>
          <p:cNvPr id="4" name="Slide Number Placeholder 3"/>
          <p:cNvSpPr>
            <a:spLocks noGrp="1"/>
          </p:cNvSpPr>
          <p:nvPr>
            <p:ph type="sldNum" sz="quarter" idx="5"/>
          </p:nvPr>
        </p:nvSpPr>
        <p:spPr/>
        <p:txBody>
          <a:bodyPr/>
          <a:lstStyle/>
          <a:p>
            <a:fld id="{0C55E5E6-C4A7-6C46-8F23-5133E411336F}" type="slidenum">
              <a:rPr lang="en-US" smtClean="0"/>
              <a:t>20</a:t>
            </a:fld>
            <a:endParaRPr lang="en-US"/>
          </a:p>
        </p:txBody>
      </p:sp>
    </p:spTree>
    <p:extLst>
      <p:ext uri="{BB962C8B-B14F-4D97-AF65-F5344CB8AC3E}">
        <p14:creationId xmlns:p14="http://schemas.microsoft.com/office/powerpoint/2010/main" val="25122086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ACEs range from being physically, emotionally and/or sexually abused as a child to living in a household characterized by a caregiver who is mentally ill, has a substance use problem, has had CJ involvement, witnessing domestic violence in the household or growing up in a household where parents were divorced or separated.</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Decades of research ha yielded three major findings:</a:t>
            </a:r>
          </a:p>
          <a:p>
            <a:r>
              <a:rPr lang="en-US" sz="1200" kern="1200" dirty="0">
                <a:solidFill>
                  <a:schemeClr val="tx1"/>
                </a:solidFill>
                <a:effectLst/>
                <a:latin typeface="+mn-lt"/>
                <a:ea typeface="+mn-ea"/>
                <a:cs typeface="+mn-cs"/>
              </a:rPr>
              <a:t>Child adversity is a common occurrence;</a:t>
            </a:r>
          </a:p>
          <a:p>
            <a:r>
              <a:rPr lang="en-US" sz="1200" kern="1200" dirty="0">
                <a:solidFill>
                  <a:schemeClr val="tx1"/>
                </a:solidFill>
                <a:effectLst/>
                <a:latin typeface="+mn-lt"/>
                <a:ea typeface="+mn-ea"/>
                <a:cs typeface="+mn-cs"/>
              </a:rPr>
              <a:t>Individuals who experience one type of adversity typically experience more than one; and</a:t>
            </a:r>
          </a:p>
          <a:p>
            <a:r>
              <a:rPr lang="en-US" sz="1200" kern="1200" dirty="0">
                <a:solidFill>
                  <a:schemeClr val="tx1"/>
                </a:solidFill>
                <a:effectLst/>
                <a:latin typeface="+mn-lt"/>
                <a:ea typeface="+mn-ea"/>
                <a:cs typeface="+mn-cs"/>
              </a:rPr>
              <a:t>Multiple compared to singular risks are developmentally damaging and have adverse long term adult impacts</a:t>
            </a:r>
            <a:endParaRPr lang="en-US" dirty="0"/>
          </a:p>
        </p:txBody>
      </p:sp>
      <p:sp>
        <p:nvSpPr>
          <p:cNvPr id="4" name="Slide Number Placeholder 3"/>
          <p:cNvSpPr>
            <a:spLocks noGrp="1"/>
          </p:cNvSpPr>
          <p:nvPr>
            <p:ph type="sldNum" sz="quarter" idx="5"/>
          </p:nvPr>
        </p:nvSpPr>
        <p:spPr/>
        <p:txBody>
          <a:bodyPr/>
          <a:lstStyle/>
          <a:p>
            <a:fld id="{0C55E5E6-C4A7-6C46-8F23-5133E411336F}" type="slidenum">
              <a:rPr lang="en-US" smtClean="0"/>
              <a:t>3</a:t>
            </a:fld>
            <a:endParaRPr lang="en-US"/>
          </a:p>
        </p:txBody>
      </p:sp>
    </p:spTree>
    <p:extLst>
      <p:ext uri="{BB962C8B-B14F-4D97-AF65-F5344CB8AC3E}">
        <p14:creationId xmlns:p14="http://schemas.microsoft.com/office/powerpoint/2010/main" val="38467509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another LCA using the additional ACE measures. </a:t>
            </a:r>
          </a:p>
          <a:p>
            <a:r>
              <a:rPr lang="en-US" dirty="0"/>
              <a:t>First, the orange represents the probability of endorsing the ACE on the bottom given membership in each class shown along the column.</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want to focus on two groups. </a:t>
            </a:r>
          </a:p>
          <a:p>
            <a:r>
              <a:rPr lang="en-US" dirty="0"/>
              <a:t>First, the first row is the group of children experiencing very high levels of adversity including neighborhood violence, living in families who are unable to meet basic needs and experiencing racial discrimination. </a:t>
            </a:r>
          </a:p>
          <a:p>
            <a:r>
              <a:rPr lang="en-US" dirty="0"/>
              <a:t>Second, there is a class of youth who are very unlikely to experience any adversity, i.e. the normative or low adversity class.</a:t>
            </a:r>
          </a:p>
        </p:txBody>
      </p:sp>
      <p:sp>
        <p:nvSpPr>
          <p:cNvPr id="4" name="Slide Number Placeholder 3"/>
          <p:cNvSpPr>
            <a:spLocks noGrp="1"/>
          </p:cNvSpPr>
          <p:nvPr>
            <p:ph type="sldNum" sz="quarter" idx="5"/>
          </p:nvPr>
        </p:nvSpPr>
        <p:spPr/>
        <p:txBody>
          <a:bodyPr/>
          <a:lstStyle/>
          <a:p>
            <a:fld id="{A2149FA6-0F21-7443-8CB4-95BA6B223806}" type="slidenum">
              <a:rPr lang="en-US" smtClean="0"/>
              <a:t>21</a:t>
            </a:fld>
            <a:endParaRPr lang="en-US"/>
          </a:p>
        </p:txBody>
      </p:sp>
    </p:spTree>
    <p:extLst>
      <p:ext uri="{BB962C8B-B14F-4D97-AF65-F5344CB8AC3E}">
        <p14:creationId xmlns:p14="http://schemas.microsoft.com/office/powerpoint/2010/main" val="320446771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odds of being in the low adversity class versus the high adversity class decrease with age. As children age, they are likely to experience more adversity.</a:t>
            </a:r>
          </a:p>
        </p:txBody>
      </p:sp>
      <p:sp>
        <p:nvSpPr>
          <p:cNvPr id="4" name="Slide Number Placeholder 3"/>
          <p:cNvSpPr>
            <a:spLocks noGrp="1"/>
          </p:cNvSpPr>
          <p:nvPr>
            <p:ph type="sldNum" sz="quarter" idx="5"/>
          </p:nvPr>
        </p:nvSpPr>
        <p:spPr/>
        <p:txBody>
          <a:bodyPr/>
          <a:lstStyle/>
          <a:p>
            <a:fld id="{0C55E5E6-C4A7-6C46-8F23-5133E411336F}" type="slidenum">
              <a:rPr lang="en-US" smtClean="0"/>
              <a:t>22</a:t>
            </a:fld>
            <a:endParaRPr lang="en-US"/>
          </a:p>
        </p:txBody>
      </p:sp>
    </p:spTree>
    <p:extLst>
      <p:ext uri="{BB962C8B-B14F-4D97-AF65-F5344CB8AC3E}">
        <p14:creationId xmlns:p14="http://schemas.microsoft.com/office/powerpoint/2010/main" val="108494562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pPr>
            <a:r>
              <a:rPr lang="en-US" dirty="0"/>
              <a:t>In all cases, </a:t>
            </a:r>
            <a:r>
              <a:rPr lang="en-US" sz="1200" dirty="0"/>
              <a:t>the ACE sum score is significantly related to depression, anxiety and conduct disorder</a:t>
            </a:r>
          </a:p>
          <a:p>
            <a:pPr>
              <a:lnSpc>
                <a:spcPct val="100000"/>
              </a:lnSpc>
            </a:pPr>
            <a:r>
              <a:rPr lang="en-US" sz="1200" dirty="0"/>
              <a:t>The odds of endorsing lifetime depression, anxiety and conduct disorder are between 1.4 and 1.6 times higher with each additional ACE</a:t>
            </a:r>
          </a:p>
          <a:p>
            <a:endParaRPr lang="en-US" dirty="0"/>
          </a:p>
        </p:txBody>
      </p:sp>
      <p:sp>
        <p:nvSpPr>
          <p:cNvPr id="4" name="Slide Number Placeholder 3"/>
          <p:cNvSpPr>
            <a:spLocks noGrp="1"/>
          </p:cNvSpPr>
          <p:nvPr>
            <p:ph type="sldNum" sz="quarter" idx="5"/>
          </p:nvPr>
        </p:nvSpPr>
        <p:spPr/>
        <p:txBody>
          <a:bodyPr/>
          <a:lstStyle/>
          <a:p>
            <a:fld id="{0C55E5E6-C4A7-6C46-8F23-5133E411336F}" type="slidenum">
              <a:rPr lang="en-US" smtClean="0"/>
              <a:t>23</a:t>
            </a:fld>
            <a:endParaRPr lang="en-US"/>
          </a:p>
        </p:txBody>
      </p:sp>
    </p:spTree>
    <p:extLst>
      <p:ext uri="{BB962C8B-B14F-4D97-AF65-F5344CB8AC3E}">
        <p14:creationId xmlns:p14="http://schemas.microsoft.com/office/powerpoint/2010/main" val="9456907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as shown before the outcomes are significantly different by class. As before, children in the very low or very high adversity classes can be distinguished on outcomes however it is much harder to distinguish outcomes for the other three classes.</a:t>
            </a:r>
          </a:p>
        </p:txBody>
      </p:sp>
      <p:sp>
        <p:nvSpPr>
          <p:cNvPr id="4" name="Slide Number Placeholder 3"/>
          <p:cNvSpPr>
            <a:spLocks noGrp="1"/>
          </p:cNvSpPr>
          <p:nvPr>
            <p:ph type="sldNum" sz="quarter" idx="5"/>
          </p:nvPr>
        </p:nvSpPr>
        <p:spPr/>
        <p:txBody>
          <a:bodyPr/>
          <a:lstStyle/>
          <a:p>
            <a:fld id="{0C55E5E6-C4A7-6C46-8F23-5133E411336F}" type="slidenum">
              <a:rPr lang="en-US" smtClean="0"/>
              <a:t>24</a:t>
            </a:fld>
            <a:endParaRPr lang="en-US"/>
          </a:p>
        </p:txBody>
      </p:sp>
    </p:spTree>
    <p:extLst>
      <p:ext uri="{BB962C8B-B14F-4D97-AF65-F5344CB8AC3E}">
        <p14:creationId xmlns:p14="http://schemas.microsoft.com/office/powerpoint/2010/main" val="313400758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In multiple-group LCA, we are interested in testing for measurement invariance. In this case, I am focusing on whether the underlying structure of ACEs is different across race/ethnicity.</a:t>
            </a:r>
          </a:p>
          <a:p>
            <a:r>
              <a:rPr lang="en-US" sz="1200" b="0" i="0" u="none" strike="noStrike" kern="1200" dirty="0">
                <a:solidFill>
                  <a:schemeClr val="tx1"/>
                </a:solidFill>
                <a:effectLst/>
                <a:latin typeface="+mn-lt"/>
                <a:ea typeface="+mn-ea"/>
                <a:cs typeface="+mn-cs"/>
              </a:rPr>
              <a:t>More specifically, the </a:t>
            </a:r>
            <a:r>
              <a:rPr lang="en-US" dirty="0"/>
              <a:t>multigroup analysis allows us to see if the proportion of youth in each class is similar across racial and ethnic groups– they are not: </a:t>
            </a:r>
          </a:p>
          <a:p>
            <a:r>
              <a:rPr lang="en-US" dirty="0"/>
              <a:t>The results show, for example, that White youth are more 2 times and 1.7 times as likely to be in the low adversity – that is those experiencing few to no ACES -- class compared to black and </a:t>
            </a:r>
            <a:r>
              <a:rPr lang="en-US" dirty="0" err="1"/>
              <a:t>LatinX</a:t>
            </a:r>
            <a:r>
              <a:rPr lang="en-US" dirty="0"/>
              <a:t> youth, respectively</a:t>
            </a:r>
          </a:p>
          <a:p>
            <a:endParaRPr lang="en-US" dirty="0"/>
          </a:p>
          <a:p>
            <a:r>
              <a:rPr lang="en-US" sz="1200" b="0" i="0" u="none" strike="noStrike" kern="1200" dirty="0">
                <a:solidFill>
                  <a:schemeClr val="tx1"/>
                </a:solidFill>
                <a:effectLst/>
                <a:latin typeface="+mn-lt"/>
                <a:ea typeface="+mn-ea"/>
                <a:cs typeface="+mn-cs"/>
              </a:rPr>
              <a:t>Multilevel LC accounts for the hierarchical or nested structure in the data and allows the latent classes to vary across the higher order units or levels. Here I allow the classes to vary across two levels of neighborhood adversity, namely lack of social supports.</a:t>
            </a:r>
          </a:p>
          <a:p>
            <a:r>
              <a:rPr lang="en-US" sz="1200" b="0" i="0" u="none" strike="noStrike" kern="1200" dirty="0">
                <a:solidFill>
                  <a:schemeClr val="tx1"/>
                </a:solidFill>
                <a:effectLst/>
                <a:latin typeface="+mn-lt"/>
                <a:ea typeface="+mn-ea"/>
                <a:cs typeface="+mn-cs"/>
              </a:rPr>
              <a:t>The results show that one Level 2 latent class is comprised of neighborhoods with a relatively large share of children who are in the low adversity class (i.e., 73% of the youth are adversity free compared to 43% of youth in non-supportive neighborhoods). </a:t>
            </a:r>
            <a:endParaRPr lang="en-US" dirty="0"/>
          </a:p>
          <a:p>
            <a:r>
              <a:rPr lang="en-US" dirty="0"/>
              <a:t>Youth living in supportive neighborhoods are 1.7 times more likely to be in the low adversity class</a:t>
            </a:r>
          </a:p>
        </p:txBody>
      </p:sp>
      <p:sp>
        <p:nvSpPr>
          <p:cNvPr id="4" name="Slide Number Placeholder 3"/>
          <p:cNvSpPr>
            <a:spLocks noGrp="1"/>
          </p:cNvSpPr>
          <p:nvPr>
            <p:ph type="sldNum" sz="quarter" idx="5"/>
          </p:nvPr>
        </p:nvSpPr>
        <p:spPr/>
        <p:txBody>
          <a:bodyPr/>
          <a:lstStyle/>
          <a:p>
            <a:fld id="{0C55E5E6-C4A7-6C46-8F23-5133E411336F}" type="slidenum">
              <a:rPr lang="en-US" smtClean="0"/>
              <a:t>25</a:t>
            </a:fld>
            <a:endParaRPr lang="en-US"/>
          </a:p>
        </p:txBody>
      </p:sp>
    </p:spTree>
    <p:extLst>
      <p:ext uri="{BB962C8B-B14F-4D97-AF65-F5344CB8AC3E}">
        <p14:creationId xmlns:p14="http://schemas.microsoft.com/office/powerpoint/2010/main" val="140820692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FA0916C-EE75-4147-9DF9-3CADFEE45715}" type="slidenum">
              <a:rPr lang="en-US" smtClean="0"/>
              <a:t>26</a:t>
            </a:fld>
            <a:endParaRPr lang="en-US"/>
          </a:p>
        </p:txBody>
      </p:sp>
    </p:spTree>
    <p:extLst>
      <p:ext uri="{BB962C8B-B14F-4D97-AF65-F5344CB8AC3E}">
        <p14:creationId xmlns:p14="http://schemas.microsoft.com/office/powerpoint/2010/main" val="255708409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FA0916C-EE75-4147-9DF9-3CADFEE45715}" type="slidenum">
              <a:rPr lang="en-US" smtClean="0"/>
              <a:t>27</a:t>
            </a:fld>
            <a:endParaRPr lang="en-US"/>
          </a:p>
        </p:txBody>
      </p:sp>
    </p:spTree>
    <p:extLst>
      <p:ext uri="{BB962C8B-B14F-4D97-AF65-F5344CB8AC3E}">
        <p14:creationId xmlns:p14="http://schemas.microsoft.com/office/powerpoint/2010/main" val="200248935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the results of a network analysis for the dichotomous presence/absence of ACE indicators. </a:t>
            </a:r>
          </a:p>
          <a:p>
            <a:endParaRPr lang="en-US" dirty="0"/>
          </a:p>
          <a:p>
            <a:r>
              <a:rPr lang="en-US" dirty="0"/>
              <a:t>Most, but not all items were positively associated with each other, indicating that ACE exposures are highly interrelated. </a:t>
            </a:r>
          </a:p>
          <a:p>
            <a:endParaRPr lang="en-US" dirty="0"/>
          </a:p>
          <a:p>
            <a:r>
              <a:rPr lang="en-US" dirty="0"/>
              <a:t>In other words, exposure to one type is associated with an increased risk of exposure to other types. </a:t>
            </a:r>
          </a:p>
          <a:p>
            <a:endParaRPr lang="en-US" dirty="0"/>
          </a:p>
          <a:p>
            <a:r>
              <a:rPr lang="en-US" dirty="0"/>
              <a:t>Interestingly, however, ACE1, living in working poor families, is negatively associated with living with someone who has a mental illness or who is addicted to substances. </a:t>
            </a:r>
          </a:p>
          <a:p>
            <a:endParaRPr lang="en-US" dirty="0"/>
          </a:p>
          <a:p>
            <a:r>
              <a:rPr lang="en-US" dirty="0"/>
              <a:t>The least connected variables are experiencing the death of parent, racial discrimination, living in a working poor family and living in a family that had difficulty meeting its basic needs. </a:t>
            </a:r>
          </a:p>
          <a:p>
            <a:r>
              <a:rPr lang="en-US" dirty="0"/>
              <a:t>The most connected variables are parental divorce/separation, incarceration, domestic violence, neighborhood violence and mental illness.</a:t>
            </a:r>
          </a:p>
          <a:p>
            <a:endParaRPr lang="en-US" dirty="0"/>
          </a:p>
          <a:p>
            <a:r>
              <a:rPr lang="en-US" dirty="0"/>
              <a:t>The figure on the right shows the results of a clustering algorithm applied to the network. </a:t>
            </a:r>
          </a:p>
          <a:p>
            <a:r>
              <a:rPr lang="en-US" dirty="0"/>
              <a:t>These categories are similar to the results of the LCA and cluster youth into poor families, families characterized by loss and families suffering from violence exposure and its causes and consequences.</a:t>
            </a:r>
          </a:p>
        </p:txBody>
      </p:sp>
      <p:sp>
        <p:nvSpPr>
          <p:cNvPr id="4" name="Slide Number Placeholder 3"/>
          <p:cNvSpPr>
            <a:spLocks noGrp="1"/>
          </p:cNvSpPr>
          <p:nvPr>
            <p:ph type="sldNum" sz="quarter" idx="5"/>
          </p:nvPr>
        </p:nvSpPr>
        <p:spPr/>
        <p:txBody>
          <a:bodyPr/>
          <a:lstStyle/>
          <a:p>
            <a:fld id="{0C55E5E6-C4A7-6C46-8F23-5133E411336F}" type="slidenum">
              <a:rPr lang="en-US" smtClean="0"/>
              <a:t>28</a:t>
            </a:fld>
            <a:endParaRPr lang="en-US"/>
          </a:p>
        </p:txBody>
      </p:sp>
    </p:spTree>
    <p:extLst>
      <p:ext uri="{BB962C8B-B14F-4D97-AF65-F5344CB8AC3E}">
        <p14:creationId xmlns:p14="http://schemas.microsoft.com/office/powerpoint/2010/main" val="356716639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 present the results of several network metrics. Node strength and expected influence measure how strongly a node is directly connected. Here ACE 9 (substance use/abuse) ACE 3 (divorce/separation) and ACE 5 (parental incarceration) are the strongest nodes. Closeness measures how strongly a node is indirectly connected to other nodes. Parental Substance use as well as ACE 6 (Domestic Violence)  are the closest nodes. Finally, betweenness measures how well one node connects to other nodes.  Domestic violence and substance use are the nodes that connect the other nodes to each other. </a:t>
            </a:r>
          </a:p>
          <a:p>
            <a:endParaRPr lang="en-US" dirty="0"/>
          </a:p>
          <a:p>
            <a:r>
              <a:rPr lang="en-US" dirty="0"/>
              <a:t>It is interesting to note that the node corresponding to ACE 1 or working poor families to the weakest node in the network across all measures.</a:t>
            </a:r>
          </a:p>
          <a:p>
            <a:endParaRPr lang="en-US" dirty="0"/>
          </a:p>
        </p:txBody>
      </p:sp>
      <p:sp>
        <p:nvSpPr>
          <p:cNvPr id="4" name="Slide Number Placeholder 3"/>
          <p:cNvSpPr>
            <a:spLocks noGrp="1"/>
          </p:cNvSpPr>
          <p:nvPr>
            <p:ph type="sldNum" sz="quarter" idx="5"/>
          </p:nvPr>
        </p:nvSpPr>
        <p:spPr/>
        <p:txBody>
          <a:bodyPr/>
          <a:lstStyle/>
          <a:p>
            <a:fld id="{0C55E5E6-C4A7-6C46-8F23-5133E411336F}" type="slidenum">
              <a:rPr lang="en-US" smtClean="0"/>
              <a:t>29</a:t>
            </a:fld>
            <a:endParaRPr lang="en-US"/>
          </a:p>
        </p:txBody>
      </p:sp>
    </p:spTree>
    <p:extLst>
      <p:ext uri="{BB962C8B-B14F-4D97-AF65-F5344CB8AC3E}">
        <p14:creationId xmlns:p14="http://schemas.microsoft.com/office/powerpoint/2010/main" val="124041295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These findings suggest that treating substance abuse is the key to minimizing ACEs burden </a:t>
            </a:r>
            <a:r>
              <a:rPr lang="en-US" sz="1200" kern="1200">
                <a:solidFill>
                  <a:schemeClr val="tx1"/>
                </a:solidFill>
                <a:effectLst/>
                <a:latin typeface="+mn-lt"/>
                <a:ea typeface="+mn-ea"/>
                <a:cs typeface="+mn-cs"/>
              </a:rPr>
              <a:t>in children.</a:t>
            </a: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0C55E5E6-C4A7-6C46-8F23-5133E411336F}" type="slidenum">
              <a:rPr lang="en-US" smtClean="0"/>
              <a:t>30</a:t>
            </a:fld>
            <a:endParaRPr lang="en-US"/>
          </a:p>
        </p:txBody>
      </p:sp>
    </p:spTree>
    <p:extLst>
      <p:ext uri="{BB962C8B-B14F-4D97-AF65-F5344CB8AC3E}">
        <p14:creationId xmlns:p14="http://schemas.microsoft.com/office/powerpoint/2010/main" val="29417510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co-occurring nature of ACEs has led to the use of an “ACE sum score,” which represents the total number of ACE categories designed to measure CR. The sum score is a measure of the total number of ACEs an individual has experienced and is a common way of measuring cumulative burden.</a:t>
            </a:r>
          </a:p>
          <a:p>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 ACE score (i.e., CR approach) has vastly improved our knowledge about the pervasive and detrimental effects of multiple forms of early childhood adversity</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importance of the cumulative nature of ACEs and its long term impact is well-recognized in the empirical literature including the literature on </a:t>
            </a:r>
            <a:r>
              <a:rPr lang="en-US" sz="1200" kern="1200" dirty="0" err="1">
                <a:solidFill>
                  <a:schemeClr val="tx1"/>
                </a:solidFill>
                <a:effectLst/>
                <a:latin typeface="+mn-lt"/>
                <a:ea typeface="+mn-ea"/>
                <a:cs typeface="+mn-cs"/>
              </a:rPr>
              <a:t>polyvictimization</a:t>
            </a:r>
            <a:r>
              <a:rPr lang="en-US" sz="1200" kern="1200" dirty="0">
                <a:solidFill>
                  <a:schemeClr val="tx1"/>
                </a:solidFill>
                <a:effectLst/>
                <a:latin typeface="+mn-lt"/>
                <a:ea typeface="+mn-ea"/>
                <a:cs typeface="+mn-cs"/>
              </a:rPr>
              <a:t>.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Researchers have concluded that accumulation of risks over the life span is an important etiologic pathway to persistent health problems such as depression, alcohol and drug use and abuse and sexual risk taking behaviors.</a:t>
            </a:r>
          </a:p>
        </p:txBody>
      </p:sp>
      <p:sp>
        <p:nvSpPr>
          <p:cNvPr id="4" name="Slide Number Placeholder 3"/>
          <p:cNvSpPr>
            <a:spLocks noGrp="1"/>
          </p:cNvSpPr>
          <p:nvPr>
            <p:ph type="sldNum" sz="quarter" idx="5"/>
          </p:nvPr>
        </p:nvSpPr>
        <p:spPr/>
        <p:txBody>
          <a:bodyPr/>
          <a:lstStyle/>
          <a:p>
            <a:fld id="{0C55E5E6-C4A7-6C46-8F23-5133E411336F}" type="slidenum">
              <a:rPr lang="en-US" smtClean="0"/>
              <a:t>4</a:t>
            </a:fld>
            <a:endParaRPr lang="en-US"/>
          </a:p>
        </p:txBody>
      </p:sp>
    </p:spTree>
    <p:extLst>
      <p:ext uri="{BB962C8B-B14F-4D97-AF65-F5344CB8AC3E}">
        <p14:creationId xmlns:p14="http://schemas.microsoft.com/office/powerpoint/2010/main" val="61323351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large body of research shows that child outcomes are clustered in densely populated urban areas.</a:t>
            </a:r>
          </a:p>
        </p:txBody>
      </p:sp>
      <p:sp>
        <p:nvSpPr>
          <p:cNvPr id="4" name="Slide Number Placeholder 3"/>
          <p:cNvSpPr>
            <a:spLocks noGrp="1"/>
          </p:cNvSpPr>
          <p:nvPr>
            <p:ph type="sldNum" sz="quarter" idx="5"/>
          </p:nvPr>
        </p:nvSpPr>
        <p:spPr/>
        <p:txBody>
          <a:bodyPr/>
          <a:lstStyle/>
          <a:p>
            <a:fld id="{0C55E5E6-C4A7-6C46-8F23-5133E411336F}" type="slidenum">
              <a:rPr lang="en-US" smtClean="0"/>
              <a:t>31</a:t>
            </a:fld>
            <a:endParaRPr lang="en-US"/>
          </a:p>
        </p:txBody>
      </p:sp>
    </p:spTree>
    <p:extLst>
      <p:ext uri="{BB962C8B-B14F-4D97-AF65-F5344CB8AC3E}">
        <p14:creationId xmlns:p14="http://schemas.microsoft.com/office/powerpoint/2010/main" val="101381652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Note the advent of big open data makes a lot more possible</a:t>
            </a:r>
          </a:p>
          <a:p>
            <a:endParaRPr lang="en-US" dirty="0"/>
          </a:p>
        </p:txBody>
      </p:sp>
      <p:sp>
        <p:nvSpPr>
          <p:cNvPr id="4" name="Slide Number Placeholder 3"/>
          <p:cNvSpPr>
            <a:spLocks noGrp="1"/>
          </p:cNvSpPr>
          <p:nvPr>
            <p:ph type="sldNum" sz="quarter" idx="5"/>
          </p:nvPr>
        </p:nvSpPr>
        <p:spPr/>
        <p:txBody>
          <a:bodyPr/>
          <a:lstStyle/>
          <a:p>
            <a:fld id="{0C55E5E6-C4A7-6C46-8F23-5133E411336F}" type="slidenum">
              <a:rPr lang="en-US" smtClean="0"/>
              <a:t>32</a:t>
            </a:fld>
            <a:endParaRPr lang="en-US"/>
          </a:p>
        </p:txBody>
      </p:sp>
    </p:spTree>
    <p:extLst>
      <p:ext uri="{BB962C8B-B14F-4D97-AF65-F5344CB8AC3E}">
        <p14:creationId xmlns:p14="http://schemas.microsoft.com/office/powerpoint/2010/main" val="24875680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 number of recent studies have identified that certain combinations of adverse child experiences (ACEs) are differentially associated with a broad range of individual and/or community-level characteristics. Much less work has investigated the spatial heterogeneity and/or the community-level risk factors that are associated with distinct combinations of ACEs across urban spaces. The current study utilizes a Latent Class Analysis (LCA) to explore ACE typologies of families with children under the age of 18 in the city of San Francisco, California by situating them in their spatial context. Mean LC response probabilities were merged with a boundary file of San Francisco zip codes and merged with contextual data downloaded from several sources.  </a:t>
            </a:r>
          </a:p>
          <a:p>
            <a:endParaRPr lang="en-US" dirty="0"/>
          </a:p>
        </p:txBody>
      </p:sp>
      <p:sp>
        <p:nvSpPr>
          <p:cNvPr id="4" name="Slide Number Placeholder 3"/>
          <p:cNvSpPr>
            <a:spLocks noGrp="1"/>
          </p:cNvSpPr>
          <p:nvPr>
            <p:ph type="sldNum" sz="quarter" idx="5"/>
          </p:nvPr>
        </p:nvSpPr>
        <p:spPr/>
        <p:txBody>
          <a:bodyPr/>
          <a:lstStyle/>
          <a:p>
            <a:fld id="{0C55E5E6-C4A7-6C46-8F23-5133E411336F}" type="slidenum">
              <a:rPr lang="en-US" smtClean="0"/>
              <a:t>33</a:t>
            </a:fld>
            <a:endParaRPr lang="en-US"/>
          </a:p>
        </p:txBody>
      </p:sp>
    </p:spTree>
    <p:extLst>
      <p:ext uri="{BB962C8B-B14F-4D97-AF65-F5344CB8AC3E}">
        <p14:creationId xmlns:p14="http://schemas.microsoft.com/office/powerpoint/2010/main" val="33244303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C55E5E6-C4A7-6C46-8F23-5133E411336F}" type="slidenum">
              <a:rPr lang="en-US" smtClean="0"/>
              <a:t>34</a:t>
            </a:fld>
            <a:endParaRPr lang="en-US"/>
          </a:p>
        </p:txBody>
      </p:sp>
    </p:spTree>
    <p:extLst>
      <p:ext uri="{BB962C8B-B14F-4D97-AF65-F5344CB8AC3E}">
        <p14:creationId xmlns:p14="http://schemas.microsoft.com/office/powerpoint/2010/main" val="133074693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Future directions</a:t>
            </a:r>
          </a:p>
          <a:p>
            <a:r>
              <a:rPr lang="en-US" dirty="0"/>
              <a:t>--Even indexes that are expansive still omit key experiences regarding racial/ethnic identification including but not limited to immigration experiences and police interactions</a:t>
            </a:r>
          </a:p>
        </p:txBody>
      </p:sp>
      <p:sp>
        <p:nvSpPr>
          <p:cNvPr id="4" name="Slide Number Placeholder 3"/>
          <p:cNvSpPr>
            <a:spLocks noGrp="1"/>
          </p:cNvSpPr>
          <p:nvPr>
            <p:ph type="sldNum" sz="quarter" idx="5"/>
          </p:nvPr>
        </p:nvSpPr>
        <p:spPr/>
        <p:txBody>
          <a:bodyPr/>
          <a:lstStyle/>
          <a:p>
            <a:fld id="{0C55E5E6-C4A7-6C46-8F23-5133E411336F}" type="slidenum">
              <a:rPr lang="en-US" smtClean="0"/>
              <a:t>35</a:t>
            </a:fld>
            <a:endParaRPr lang="en-US"/>
          </a:p>
        </p:txBody>
      </p:sp>
    </p:spTree>
    <p:extLst>
      <p:ext uri="{BB962C8B-B14F-4D97-AF65-F5344CB8AC3E}">
        <p14:creationId xmlns:p14="http://schemas.microsoft.com/office/powerpoint/2010/main" val="381475442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C55E5E6-C4A7-6C46-8F23-5133E411336F}" type="slidenum">
              <a:rPr lang="en-US" smtClean="0"/>
              <a:t>36</a:t>
            </a:fld>
            <a:endParaRPr lang="en-US"/>
          </a:p>
        </p:txBody>
      </p:sp>
    </p:spTree>
    <p:extLst>
      <p:ext uri="{BB962C8B-B14F-4D97-AF65-F5344CB8AC3E}">
        <p14:creationId xmlns:p14="http://schemas.microsoft.com/office/powerpoint/2010/main" val="18214997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Despite multiple advantages the sum score has methodological limitations. First, it assumes linearity whereby there is a ‘dose-response’ relationship between ACEs and health outcomes.</a:t>
            </a:r>
          </a:p>
          <a:p>
            <a:endParaRPr lang="en-US" dirty="0"/>
          </a:p>
          <a:p>
            <a:r>
              <a:rPr lang="en-US" dirty="0"/>
              <a:t>But, research has shown that  accumulation is not always additive. </a:t>
            </a:r>
          </a:p>
          <a:p>
            <a:endParaRPr lang="en-US" dirty="0"/>
          </a:p>
          <a:p>
            <a:r>
              <a:rPr lang="en-US" dirty="0"/>
              <a:t>For example, individuals with ACE scores of 1, 2 and 3 compared to 0 have been demonstrated to have similar levels of depression and unemployment rates (Evans et al., 2013; Lui et al., 2013). Therefore 1 plus 1 doesn’t equal 2.</a:t>
            </a:r>
          </a:p>
          <a:p>
            <a:r>
              <a:rPr lang="en-US" dirty="0"/>
              <a:t>As well, individuals with a single risk factor profile (i.e., 1 ACE) have been shown to have a greater risk for low vocabulary intelligence compared to a profile characterized by physical abuse and neglect. In this case, 1 &gt; 2.</a:t>
            </a:r>
          </a:p>
          <a:p>
            <a:endParaRPr lang="en-US" dirty="0"/>
          </a:p>
          <a:p>
            <a:r>
              <a:rPr lang="en-US" dirty="0"/>
              <a:t>Also unclear is whether the marginal cost of an additional ACE = 0? Instead, the effect of moving from 2 or 3 ACEs may exert a greater effect on a child than moving from 7 or 8 </a:t>
            </a:r>
          </a:p>
          <a:p>
            <a:pPr marL="0" indent="0">
              <a:buNone/>
            </a:pPr>
            <a:endParaRPr lang="en-US" dirty="0"/>
          </a:p>
          <a:p>
            <a:pPr marL="0" indent="0">
              <a:buNone/>
            </a:pPr>
            <a:r>
              <a:rPr lang="en-US" dirty="0"/>
              <a:t>Research has also challenged the idea that risk is linear by suggesting that the presence of one risk depends on another, in other words risks are multiplicative.</a:t>
            </a:r>
          </a:p>
          <a:p>
            <a:pPr marL="0" indent="0">
              <a:buNone/>
            </a:pPr>
            <a:endParaRPr lang="en-US" dirty="0"/>
          </a:p>
          <a:p>
            <a:pPr marL="0" indent="0">
              <a:buNone/>
            </a:pPr>
            <a:r>
              <a:rPr lang="en-US" dirty="0"/>
              <a:t>Research has shown for example that maternal depression is related to the development of internalizing behavior among children particularly when experienced in combination with neglect</a:t>
            </a:r>
          </a:p>
          <a:p>
            <a:pPr marL="232943" indent="-232943">
              <a:buAutoNum type="arabicPeriod"/>
            </a:pPr>
            <a:endParaRPr lang="en-US" dirty="0"/>
          </a:p>
          <a:p>
            <a:r>
              <a:rPr lang="en-US" dirty="0"/>
              <a:t>Most importantly, the sum score provides no information about heterogeneity of risk experiences – information about an individual’s unique life experiences or how individuals experience different constellations of risk is lost.</a:t>
            </a:r>
          </a:p>
        </p:txBody>
      </p:sp>
      <p:sp>
        <p:nvSpPr>
          <p:cNvPr id="4" name="Slide Number Placeholder 3"/>
          <p:cNvSpPr>
            <a:spLocks noGrp="1"/>
          </p:cNvSpPr>
          <p:nvPr>
            <p:ph type="sldNum" sz="quarter" idx="5"/>
          </p:nvPr>
        </p:nvSpPr>
        <p:spPr/>
        <p:txBody>
          <a:bodyPr/>
          <a:lstStyle/>
          <a:p>
            <a:fld id="{0C55E5E6-C4A7-6C46-8F23-5133E411336F}" type="slidenum">
              <a:rPr lang="en-US" smtClean="0"/>
              <a:t>5</a:t>
            </a:fld>
            <a:endParaRPr lang="en-US"/>
          </a:p>
        </p:txBody>
      </p:sp>
    </p:spTree>
    <p:extLst>
      <p:ext uri="{BB962C8B-B14F-4D97-AF65-F5344CB8AC3E}">
        <p14:creationId xmlns:p14="http://schemas.microsoft.com/office/powerpoint/2010/main" val="42809998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Death of parent, death of friend, violence exposure, poverty indicators – many recent attempts to incorporate these into the traditional ACEs framework in some way. But, to my knowledge attempts to incorporate items specific to the experiences of historically marginalized populations has not been forthcoming. For example, among youth of color, experiences of racial discrimination have been repeatedly shown to be highly correlated with poor health outcomes across the lifespan.</a:t>
            </a:r>
          </a:p>
        </p:txBody>
      </p:sp>
      <p:sp>
        <p:nvSpPr>
          <p:cNvPr id="4" name="Slide Number Placeholder 3"/>
          <p:cNvSpPr>
            <a:spLocks noGrp="1"/>
          </p:cNvSpPr>
          <p:nvPr>
            <p:ph type="sldNum" sz="quarter" idx="5"/>
          </p:nvPr>
        </p:nvSpPr>
        <p:spPr/>
        <p:txBody>
          <a:bodyPr/>
          <a:lstStyle/>
          <a:p>
            <a:fld id="{0C55E5E6-C4A7-6C46-8F23-5133E411336F}" type="slidenum">
              <a:rPr lang="en-US" smtClean="0"/>
              <a:t>6</a:t>
            </a:fld>
            <a:endParaRPr lang="en-US"/>
          </a:p>
        </p:txBody>
      </p:sp>
    </p:spTree>
    <p:extLst>
      <p:ext uri="{BB962C8B-B14F-4D97-AF65-F5344CB8AC3E}">
        <p14:creationId xmlns:p14="http://schemas.microsoft.com/office/powerpoint/2010/main" val="35066750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Many studies of ACEs are atheoretical.</a:t>
            </a:r>
          </a:p>
          <a:p>
            <a:endParaRPr lang="en-US" dirty="0"/>
          </a:p>
          <a:p>
            <a:r>
              <a:rPr lang="en-US" dirty="0"/>
              <a:t>However, the conceptual framework of the CR approach is closely aligned to Bronfenbrenner’s socioecological model of human development which provides a way to theorize about the impact of ACEs and is directly linked to different methodologies aimed to measure broader impact.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Briefly, the socioecological perspective offers an approach that captures the heterogeneity of risk experiences and a way of thinking about the dependency between risk domains that makes the linkages between CR and long-term outcomes more explicit and modifiable. How?</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i="0" dirty="0"/>
              <a:t>First, </a:t>
            </a:r>
            <a:r>
              <a:rPr lang="en-US" sz="1200" i="0" kern="1200" dirty="0">
                <a:solidFill>
                  <a:schemeClr val="tx1"/>
                </a:solidFill>
                <a:effectLst/>
                <a:latin typeface="+mn-lt"/>
                <a:ea typeface="+mn-ea"/>
                <a:cs typeface="+mn-cs"/>
              </a:rPr>
              <a:t>in this framework, specific combinations of risk factors across multiple domains are more closely linked to poor psychosocial and behavioral problems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i="0" kern="1200" dirty="0">
                <a:solidFill>
                  <a:schemeClr val="tx1"/>
                </a:solidFill>
                <a:effectLst/>
                <a:latin typeface="+mn-lt"/>
                <a:ea typeface="+mn-ea"/>
                <a:cs typeface="+mn-cs"/>
              </a:rPr>
              <a:t>Second, any one risk factor, has limited explanatory value over the identification of constellations of risk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Third, this theoretical lens allows for nonlinear and higher order interactions between different constellations of multiple, interacting risk factors.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Finally, and importantly, principles of </a:t>
            </a:r>
            <a:r>
              <a:rPr lang="en-US" sz="1200" kern="1200" dirty="0" err="1">
                <a:solidFill>
                  <a:schemeClr val="tx1"/>
                </a:solidFill>
                <a:effectLst/>
                <a:latin typeface="+mn-lt"/>
                <a:ea typeface="+mn-ea"/>
                <a:cs typeface="+mn-cs"/>
              </a:rPr>
              <a:t>multifinality</a:t>
            </a:r>
            <a:r>
              <a:rPr lang="en-US" sz="1200" kern="1200" dirty="0">
                <a:solidFill>
                  <a:schemeClr val="tx1"/>
                </a:solidFill>
                <a:effectLst/>
                <a:latin typeface="+mn-lt"/>
                <a:ea typeface="+mn-ea"/>
                <a:cs typeface="+mn-cs"/>
              </a:rPr>
              <a:t> (i.e., similar risks may lead to different developmental outcomes), equifinality (i.e., different risks may lead to similar developmental outcomes), and resilience (i.e., high-risk individuals show highly adaptive long-term functioning) are incorporated as critical explanatory factors that explain different developmental processes. </a:t>
            </a:r>
            <a:endParaRPr lang="en-US" dirty="0"/>
          </a:p>
        </p:txBody>
      </p:sp>
      <p:sp>
        <p:nvSpPr>
          <p:cNvPr id="4" name="Slide Number Placeholder 3"/>
          <p:cNvSpPr>
            <a:spLocks noGrp="1"/>
          </p:cNvSpPr>
          <p:nvPr>
            <p:ph type="sldNum" sz="quarter" idx="5"/>
          </p:nvPr>
        </p:nvSpPr>
        <p:spPr/>
        <p:txBody>
          <a:bodyPr/>
          <a:lstStyle/>
          <a:p>
            <a:fld id="{0C55E5E6-C4A7-6C46-8F23-5133E411336F}" type="slidenum">
              <a:rPr lang="en-US" smtClean="0"/>
              <a:t>7</a:t>
            </a:fld>
            <a:endParaRPr lang="en-US"/>
          </a:p>
        </p:txBody>
      </p:sp>
    </p:spTree>
    <p:extLst>
      <p:ext uri="{BB962C8B-B14F-4D97-AF65-F5344CB8AC3E}">
        <p14:creationId xmlns:p14="http://schemas.microsoft.com/office/powerpoint/2010/main" val="20683206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C55E5E6-C4A7-6C46-8F23-5133E411336F}" type="slidenum">
              <a:rPr lang="en-US" smtClean="0"/>
              <a:t>8</a:t>
            </a:fld>
            <a:endParaRPr lang="en-US"/>
          </a:p>
        </p:txBody>
      </p:sp>
    </p:spTree>
    <p:extLst>
      <p:ext uri="{BB962C8B-B14F-4D97-AF65-F5344CB8AC3E}">
        <p14:creationId xmlns:p14="http://schemas.microsoft.com/office/powerpoint/2010/main" val="6053470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In what follows I have used data to demonstrate some alternative ways to use ACEs indicators for prevention. Briefly, I am using two surveys that are meant to be representative of the US population, the BRFSS and the NSCH. Both studies gauge health related risk behaviors with one key difference. The BRFSS is retrospective asking adults about their experiences as children, whereas the NSCH focuses on the health of children between 0-17 as reported by their primary caregivers. The third study is from the city of San Francisco open data portal and is useful because respondents reported on various aspects of their living arrangements that can be linked to the spatial context in which they live.</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Here are the descriptions from their websites.</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 Behavioral Risk Factor Surveillance System (BRFSS) is the nation’s premier system of health-related telephone surveys that collect state data about U.S. residents regarding their health-related risk behaviors, chronic health conditions, and use of preventive services. Established in 1984 with 15 states, BRFSS now collects data in all 50 states as well as the District of Columbia and three U.S. territories. BRFSS completes more than 400,000 adult interviews each year, making it the largest continuously conducted health survey system in the world.</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 NSCH examines the physical and emotional health of children ages 0-17 years of age. Special emphasis is placed on factors related to the well-being of children. These factors include access to - and quality of - health care, family interactions, parental health, neighborhood characteristics, as well as school and after-school experiences.</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A phone survey conducted by the city of SF to objectively assesses San Francisco residents’ use of and satisfaction with various city services. </a:t>
            </a:r>
            <a:endParaRPr lang="en-US" dirty="0"/>
          </a:p>
        </p:txBody>
      </p:sp>
      <p:sp>
        <p:nvSpPr>
          <p:cNvPr id="4" name="Slide Number Placeholder 3"/>
          <p:cNvSpPr>
            <a:spLocks noGrp="1"/>
          </p:cNvSpPr>
          <p:nvPr>
            <p:ph type="sldNum" sz="quarter" idx="5"/>
          </p:nvPr>
        </p:nvSpPr>
        <p:spPr/>
        <p:txBody>
          <a:bodyPr/>
          <a:lstStyle/>
          <a:p>
            <a:fld id="{0C55E5E6-C4A7-6C46-8F23-5133E411336F}" type="slidenum">
              <a:rPr lang="en-US" smtClean="0"/>
              <a:t>9</a:t>
            </a:fld>
            <a:endParaRPr lang="en-US"/>
          </a:p>
        </p:txBody>
      </p:sp>
    </p:spTree>
    <p:extLst>
      <p:ext uri="{BB962C8B-B14F-4D97-AF65-F5344CB8AC3E}">
        <p14:creationId xmlns:p14="http://schemas.microsoft.com/office/powerpoint/2010/main" val="6063414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C55E5E6-C4A7-6C46-8F23-5133E411336F}" type="slidenum">
              <a:rPr lang="en-US" smtClean="0"/>
              <a:t>10</a:t>
            </a:fld>
            <a:endParaRPr lang="en-US"/>
          </a:p>
        </p:txBody>
      </p:sp>
    </p:spTree>
    <p:extLst>
      <p:ext uri="{BB962C8B-B14F-4D97-AF65-F5344CB8AC3E}">
        <p14:creationId xmlns:p14="http://schemas.microsoft.com/office/powerpoint/2010/main" val="8785667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B8136-4330-4480-80D9-0F6FD970617C}"/>
              </a:ext>
            </a:extLst>
          </p:cNvPr>
          <p:cNvSpPr>
            <a:spLocks noGrp="1"/>
          </p:cNvSpPr>
          <p:nvPr>
            <p:ph type="ctrTitle"/>
          </p:nvPr>
        </p:nvSpPr>
        <p:spPr>
          <a:xfrm>
            <a:off x="576072" y="1124712"/>
            <a:ext cx="11036808" cy="3172968"/>
          </a:xfrm>
        </p:spPr>
        <p:txBody>
          <a:bodyPr anchor="b">
            <a:normAutofit/>
          </a:bodyPr>
          <a:lstStyle>
            <a:lvl1pPr algn="l">
              <a:defRPr sz="8000"/>
            </a:lvl1pPr>
          </a:lstStyle>
          <a:p>
            <a:r>
              <a:rPr lang="en-US" dirty="0"/>
              <a:t>Click to edit Master title style</a:t>
            </a:r>
          </a:p>
        </p:txBody>
      </p:sp>
      <p:sp>
        <p:nvSpPr>
          <p:cNvPr id="3" name="Subtitle 2">
            <a:extLst>
              <a:ext uri="{FF2B5EF4-FFF2-40B4-BE49-F238E27FC236}">
                <a16:creationId xmlns:a16="http://schemas.microsoft.com/office/drawing/2014/main" id="{566E5739-DD96-45FB-B609-3E3447A52FED}"/>
              </a:ext>
            </a:extLst>
          </p:cNvPr>
          <p:cNvSpPr>
            <a:spLocks noGrp="1"/>
          </p:cNvSpPr>
          <p:nvPr>
            <p:ph type="subTitle" idx="1"/>
          </p:nvPr>
        </p:nvSpPr>
        <p:spPr>
          <a:xfrm>
            <a:off x="576072" y="4727448"/>
            <a:ext cx="11036808" cy="1481328"/>
          </a:xfrm>
        </p:spPr>
        <p:txBody>
          <a:bodyPr>
            <a:norm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1B9FF558-51F9-42A2-9944-DBE23DA8B224}"/>
              </a:ext>
            </a:extLst>
          </p:cNvPr>
          <p:cNvSpPr>
            <a:spLocks noGrp="1"/>
          </p:cNvSpPr>
          <p:nvPr>
            <p:ph type="dt" sz="half" idx="10"/>
          </p:nvPr>
        </p:nvSpPr>
        <p:spPr>
          <a:xfrm>
            <a:off x="576072" y="6356350"/>
            <a:ext cx="2743200" cy="365125"/>
          </a:xfrm>
        </p:spPr>
        <p:txBody>
          <a:bodyPr/>
          <a:lstStyle/>
          <a:p>
            <a:fld id="{02AC24A9-CCB6-4F8D-B8DB-C2F3692CFA5A}" type="datetimeFigureOut">
              <a:rPr lang="en-US" smtClean="0"/>
              <a:t>2/5/21</a:t>
            </a:fld>
            <a:endParaRPr lang="en-US" dirty="0"/>
          </a:p>
        </p:txBody>
      </p:sp>
      <p:sp>
        <p:nvSpPr>
          <p:cNvPr id="5" name="Footer Placeholder 4">
            <a:extLst>
              <a:ext uri="{FF2B5EF4-FFF2-40B4-BE49-F238E27FC236}">
                <a16:creationId xmlns:a16="http://schemas.microsoft.com/office/drawing/2014/main" id="{8B8C0E86-A7F7-4BDC-A637-254E5252DED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3D10ADE-E9DA-4E57-BF57-1CCB65219839}"/>
              </a:ext>
            </a:extLst>
          </p:cNvPr>
          <p:cNvSpPr>
            <a:spLocks noGrp="1"/>
          </p:cNvSpPr>
          <p:nvPr>
            <p:ph type="sldNum" sz="quarter" idx="12"/>
          </p:nvPr>
        </p:nvSpPr>
        <p:spPr>
          <a:xfrm>
            <a:off x="8869680" y="6356350"/>
            <a:ext cx="2743200" cy="365125"/>
          </a:xfrm>
        </p:spPr>
        <p:txBody>
          <a:bodyPr/>
          <a:lstStyle/>
          <a:p>
            <a:fld id="{B2DC25EE-239B-4C5F-AAD1-255A7D5F1EE2}" type="slidenum">
              <a:rPr lang="en-US" smtClean="0"/>
              <a:t>‹#›</a:t>
            </a:fld>
            <a:endParaRPr lang="en-US" dirty="0"/>
          </a:p>
        </p:txBody>
      </p:sp>
      <p:sp>
        <p:nvSpPr>
          <p:cNvPr id="8" name="Rectangle 7">
            <a:extLst>
              <a:ext uri="{FF2B5EF4-FFF2-40B4-BE49-F238E27FC236}">
                <a16:creationId xmlns:a16="http://schemas.microsoft.com/office/drawing/2014/main" id="{8D06CE56-3881-4ADA-8CEF-D18B02C242A3}"/>
              </a:ext>
            </a:extLst>
          </p:cNvPr>
          <p:cNvSpPr/>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79F3C543-62EC-4433-9C93-A2CD8764E9B4}"/>
              </a:ext>
            </a:extLst>
          </p:cNvPr>
          <p:cNvSpPr/>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899922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32C18-E430-4EC7-BD7C-99D86D012231}"/>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8FC5012F-7119-4D94-9717-3862E1C9384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ED9A4A-D287-4207-9037-70DB007A1707}"/>
              </a:ext>
            </a:extLst>
          </p:cNvPr>
          <p:cNvSpPr>
            <a:spLocks noGrp="1"/>
          </p:cNvSpPr>
          <p:nvPr>
            <p:ph type="dt" sz="half" idx="10"/>
          </p:nvPr>
        </p:nvSpPr>
        <p:spPr/>
        <p:txBody>
          <a:bodyPr/>
          <a:lstStyle/>
          <a:p>
            <a:fld id="{02AC24A9-CCB6-4F8D-B8DB-C2F3692CFA5A}" type="datetimeFigureOut">
              <a:rPr lang="en-US" smtClean="0"/>
              <a:t>2/5/21</a:t>
            </a:fld>
            <a:endParaRPr lang="en-US"/>
          </a:p>
        </p:txBody>
      </p:sp>
      <p:sp>
        <p:nvSpPr>
          <p:cNvPr id="5" name="Footer Placeholder 4">
            <a:extLst>
              <a:ext uri="{FF2B5EF4-FFF2-40B4-BE49-F238E27FC236}">
                <a16:creationId xmlns:a16="http://schemas.microsoft.com/office/drawing/2014/main" id="{61ECFCAC-80DB-43BB-B3F1-AC22BACEE3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679730-3487-4D94-A0DC-C21684963AB3}"/>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5227182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543C89D-929E-4CD1-BCCC-72A14C0335D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FED450EA-A577-4B76-A12F-650BEB20FD8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D2603B-9ACE-4FA9-805B-9B91EB63DF7D}"/>
              </a:ext>
            </a:extLst>
          </p:cNvPr>
          <p:cNvSpPr>
            <a:spLocks noGrp="1"/>
          </p:cNvSpPr>
          <p:nvPr>
            <p:ph type="dt" sz="half" idx="10"/>
          </p:nvPr>
        </p:nvSpPr>
        <p:spPr/>
        <p:txBody>
          <a:bodyPr/>
          <a:lstStyle/>
          <a:p>
            <a:fld id="{02AC24A9-CCB6-4F8D-B8DB-C2F3692CFA5A}" type="datetimeFigureOut">
              <a:rPr lang="en-US" smtClean="0"/>
              <a:t>2/5/21</a:t>
            </a:fld>
            <a:endParaRPr lang="en-US"/>
          </a:p>
        </p:txBody>
      </p:sp>
      <p:sp>
        <p:nvSpPr>
          <p:cNvPr id="5" name="Footer Placeholder 4">
            <a:extLst>
              <a:ext uri="{FF2B5EF4-FFF2-40B4-BE49-F238E27FC236}">
                <a16:creationId xmlns:a16="http://schemas.microsoft.com/office/drawing/2014/main" id="{7ECE18AC-D6A9-4A61-885D-68E2B684A4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5197AE4-AA47-4E14-8FFE-171FAE47F49E}"/>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6905462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D6FBB9D-1CAA-4D05-AB33-BABDFE17B843}"/>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0" name="Rectangle 9">
            <a:extLst>
              <a:ext uri="{FF2B5EF4-FFF2-40B4-BE49-F238E27FC236}">
                <a16:creationId xmlns:a16="http://schemas.microsoft.com/office/drawing/2014/main" id="{04727B71-B4B6-4823-80A1-68C40B475118}"/>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9A6DB05-9FB5-4B07-8675-74C23D4FD89D}"/>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8D358CF-0758-490A-A084-C46443B9ABE8}"/>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Content Placeholder 2">
            <a:extLst>
              <a:ext uri="{FF2B5EF4-FFF2-40B4-BE49-F238E27FC236}">
                <a16:creationId xmlns:a16="http://schemas.microsoft.com/office/drawing/2014/main" id="{21671183-B3CE-4F45-92FB-98290CA0E2CA}"/>
              </a:ext>
            </a:extLst>
          </p:cNvPr>
          <p:cNvSpPr>
            <a:spLocks noGrp="1"/>
          </p:cNvSpPr>
          <p:nvPr>
            <p:ph idx="1"/>
          </p:nvPr>
        </p:nvSpPr>
        <p:spPr>
          <a:xfrm>
            <a:off x="1115568" y="2478024"/>
            <a:ext cx="10168128"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D7DED67-27EC-4D43-A21C-093C1DB04813}"/>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2/5/21</a:t>
            </a:fld>
            <a:endParaRPr lang="en-US"/>
          </a:p>
        </p:txBody>
      </p:sp>
      <p:sp>
        <p:nvSpPr>
          <p:cNvPr id="5" name="Footer Placeholder 4">
            <a:extLst>
              <a:ext uri="{FF2B5EF4-FFF2-40B4-BE49-F238E27FC236}">
                <a16:creationId xmlns:a16="http://schemas.microsoft.com/office/drawing/2014/main" id="{36747CE3-4890-4BC1-94DB-5D49D02C99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3C5AD3-D79A-4D46-B25B-822FE0252511}"/>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7051917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5AEDC5C-2E87-49C6-AB07-A95E5F39ED8E}"/>
              </a:ext>
            </a:extLst>
          </p:cNvPr>
          <p:cNvSpPr/>
          <p:nvPr/>
        </p:nvSpPr>
        <p:spPr>
          <a:xfrm>
            <a:off x="558210" y="4981421"/>
            <a:ext cx="11134956" cy="822960"/>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A57D88DE-E462-4C8A-BF99-609390DFB781}"/>
              </a:ext>
            </a:extLst>
          </p:cNvPr>
          <p:cNvSpPr/>
          <p:nvPr/>
        </p:nvSpPr>
        <p:spPr>
          <a:xfrm>
            <a:off x="498834" y="5118581"/>
            <a:ext cx="146304"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8E44900-E8BF-4B12-8BCB-41076E2B68C7}"/>
              </a:ext>
            </a:extLst>
          </p:cNvPr>
          <p:cNvSpPr>
            <a:spLocks noGrp="1"/>
          </p:cNvSpPr>
          <p:nvPr>
            <p:ph type="title"/>
          </p:nvPr>
        </p:nvSpPr>
        <p:spPr>
          <a:xfrm>
            <a:off x="557784" y="640080"/>
            <a:ext cx="10890504" cy="4114800"/>
          </a:xfrm>
        </p:spPr>
        <p:txBody>
          <a:bodyPr anchor="b">
            <a:normAutofit/>
          </a:bodyPr>
          <a:lstStyle>
            <a:lvl1pPr>
              <a:defRPr sz="6600"/>
            </a:lvl1pPr>
          </a:lstStyle>
          <a:p>
            <a:r>
              <a:rPr lang="en-US" dirty="0"/>
              <a:t>Click to edit Master title style</a:t>
            </a:r>
          </a:p>
        </p:txBody>
      </p:sp>
      <p:sp>
        <p:nvSpPr>
          <p:cNvPr id="3" name="Text Placeholder 2">
            <a:extLst>
              <a:ext uri="{FF2B5EF4-FFF2-40B4-BE49-F238E27FC236}">
                <a16:creationId xmlns:a16="http://schemas.microsoft.com/office/drawing/2014/main" id="{917741F9-B00F-4463-A257-6B66DABD9B4E}"/>
              </a:ext>
            </a:extLst>
          </p:cNvPr>
          <p:cNvSpPr>
            <a:spLocks noGrp="1"/>
          </p:cNvSpPr>
          <p:nvPr>
            <p:ph type="body" idx="1"/>
          </p:nvPr>
        </p:nvSpPr>
        <p:spPr>
          <a:xfrm>
            <a:off x="841248" y="5102352"/>
            <a:ext cx="10607040" cy="585216"/>
          </a:xfrm>
        </p:spPr>
        <p:txBody>
          <a:bodyPr anchor="ct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D48BFA7D-4401-4285-802B-1579165F0D6D}"/>
              </a:ext>
            </a:extLst>
          </p:cNvPr>
          <p:cNvSpPr>
            <a:spLocks noGrp="1"/>
          </p:cNvSpPr>
          <p:nvPr>
            <p:ph type="dt" sz="half" idx="10"/>
          </p:nvPr>
        </p:nvSpPr>
        <p:spPr/>
        <p:txBody>
          <a:bodyPr/>
          <a:lstStyle/>
          <a:p>
            <a:fld id="{02AC24A9-CCB6-4F8D-B8DB-C2F3692CFA5A}" type="datetimeFigureOut">
              <a:rPr lang="en-US" smtClean="0"/>
              <a:t>2/5/21</a:t>
            </a:fld>
            <a:endParaRPr lang="en-US"/>
          </a:p>
        </p:txBody>
      </p:sp>
      <p:sp>
        <p:nvSpPr>
          <p:cNvPr id="5" name="Footer Placeholder 4">
            <a:extLst>
              <a:ext uri="{FF2B5EF4-FFF2-40B4-BE49-F238E27FC236}">
                <a16:creationId xmlns:a16="http://schemas.microsoft.com/office/drawing/2014/main" id="{49A909C5-AA19-4195-8376-9002D5DF46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AC3F32-46E0-47C8-8565-5969A475FDB0}"/>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5636700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076262E-36A0-40C6-ADE6-90CD9FB9B9EA}"/>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1" name="Rectangle 10">
            <a:extLst>
              <a:ext uri="{FF2B5EF4-FFF2-40B4-BE49-F238E27FC236}">
                <a16:creationId xmlns:a16="http://schemas.microsoft.com/office/drawing/2014/main" id="{42677A9B-4D1D-4D80-912C-24570140A650}"/>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03DC8C98-510F-48C9-82B2-9E4F760A68DF}"/>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7A078AE-0BC3-48F9-87EC-2DB0CCE7E2AE}"/>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Content Placeholder 2">
            <a:extLst>
              <a:ext uri="{FF2B5EF4-FFF2-40B4-BE49-F238E27FC236}">
                <a16:creationId xmlns:a16="http://schemas.microsoft.com/office/drawing/2014/main" id="{292A20DF-0829-4336-B59F-FF9D7AA9D8B6}"/>
              </a:ext>
            </a:extLst>
          </p:cNvPr>
          <p:cNvSpPr>
            <a:spLocks noGrp="1"/>
          </p:cNvSpPr>
          <p:nvPr>
            <p:ph sz="half" idx="1"/>
          </p:nvPr>
        </p:nvSpPr>
        <p:spPr>
          <a:xfrm>
            <a:off x="1115568" y="2478024"/>
            <a:ext cx="4937760"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7935D01C-CF67-4DF6-B96C-FFC9D5BF847B}"/>
              </a:ext>
            </a:extLst>
          </p:cNvPr>
          <p:cNvSpPr>
            <a:spLocks noGrp="1"/>
          </p:cNvSpPr>
          <p:nvPr>
            <p:ph sz="half" idx="2"/>
          </p:nvPr>
        </p:nvSpPr>
        <p:spPr>
          <a:xfrm>
            <a:off x="6345936" y="2478024"/>
            <a:ext cx="4937760"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29BBD797-6031-4F82-8726-EAB757027FF5}"/>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2/5/21</a:t>
            </a:fld>
            <a:endParaRPr lang="en-US"/>
          </a:p>
        </p:txBody>
      </p:sp>
      <p:sp>
        <p:nvSpPr>
          <p:cNvPr id="6" name="Footer Placeholder 5">
            <a:extLst>
              <a:ext uri="{FF2B5EF4-FFF2-40B4-BE49-F238E27FC236}">
                <a16:creationId xmlns:a16="http://schemas.microsoft.com/office/drawing/2014/main" id="{76B3F71C-B897-4909-A75E-8716AD49C15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F78BC14-5BB1-405F-A6F3-C07230F085C8}"/>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8066005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B671BDE-E45C-41A1-9B98-4A607D703855}"/>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Rectangle 12">
            <a:extLst>
              <a:ext uri="{FF2B5EF4-FFF2-40B4-BE49-F238E27FC236}">
                <a16:creationId xmlns:a16="http://schemas.microsoft.com/office/drawing/2014/main" id="{299500CE-917A-4D03-A7DF-71D8EBBC1537}"/>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C3D0D377-28B0-417D-886B-9483AF064975}"/>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F8F91F8-0767-40B5-A3AA-72931FC192EA}"/>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Text Placeholder 2">
            <a:extLst>
              <a:ext uri="{FF2B5EF4-FFF2-40B4-BE49-F238E27FC236}">
                <a16:creationId xmlns:a16="http://schemas.microsoft.com/office/drawing/2014/main" id="{AAAE0554-8BEE-4BF6-9519-51B8475D35E1}"/>
              </a:ext>
            </a:extLst>
          </p:cNvPr>
          <p:cNvSpPr>
            <a:spLocks noGrp="1"/>
          </p:cNvSpPr>
          <p:nvPr>
            <p:ph type="body" idx="1"/>
          </p:nvPr>
        </p:nvSpPr>
        <p:spPr>
          <a:xfrm>
            <a:off x="1115568"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FD4A358D-C930-48E0-B372-06A826B74C47}"/>
              </a:ext>
            </a:extLst>
          </p:cNvPr>
          <p:cNvSpPr>
            <a:spLocks noGrp="1"/>
          </p:cNvSpPr>
          <p:nvPr>
            <p:ph sz="half" idx="2"/>
          </p:nvPr>
        </p:nvSpPr>
        <p:spPr>
          <a:xfrm>
            <a:off x="1115568" y="3203688"/>
            <a:ext cx="4937760" cy="2968512"/>
          </a:xfrm>
        </p:spPr>
        <p:txBody>
          <a:bodyPr/>
          <a:lstStyle>
            <a:lvl1pPr>
              <a:defRPr sz="2400"/>
            </a:lvl1pPr>
            <a:lvl2pPr>
              <a:defRPr sz="2000"/>
            </a:lvl2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83B6615E-4966-4150-83B6-C47591B36383}"/>
              </a:ext>
            </a:extLst>
          </p:cNvPr>
          <p:cNvSpPr>
            <a:spLocks noGrp="1"/>
          </p:cNvSpPr>
          <p:nvPr>
            <p:ph type="body" sz="quarter" idx="3"/>
          </p:nvPr>
        </p:nvSpPr>
        <p:spPr>
          <a:xfrm>
            <a:off x="6345936"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BD409F6B-C17B-4B4F-9F35-5068BDC4E2FD}"/>
              </a:ext>
            </a:extLst>
          </p:cNvPr>
          <p:cNvSpPr>
            <a:spLocks noGrp="1"/>
          </p:cNvSpPr>
          <p:nvPr>
            <p:ph sz="quarter" idx="4"/>
          </p:nvPr>
        </p:nvSpPr>
        <p:spPr>
          <a:xfrm>
            <a:off x="6345936" y="3203687"/>
            <a:ext cx="4937760" cy="2968511"/>
          </a:xfrm>
        </p:spPr>
        <p:txBody>
          <a:bodyPr/>
          <a:lstStyle>
            <a:lvl1pPr>
              <a:defRPr sz="2400"/>
            </a:lvl1pPr>
            <a:lvl2pPr>
              <a:defRPr sz="2000"/>
            </a:lvl2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C8BC356D-052B-4A9B-8B2F-6665FD325AB3}"/>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2/5/21</a:t>
            </a:fld>
            <a:endParaRPr lang="en-US"/>
          </a:p>
        </p:txBody>
      </p:sp>
      <p:sp>
        <p:nvSpPr>
          <p:cNvPr id="8" name="Footer Placeholder 7">
            <a:extLst>
              <a:ext uri="{FF2B5EF4-FFF2-40B4-BE49-F238E27FC236}">
                <a16:creationId xmlns:a16="http://schemas.microsoft.com/office/drawing/2014/main" id="{69C5E5FA-26A9-467C-93E3-8476142D1D4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279E50C-1E40-4B48-871B-E392428D20A3}"/>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3587610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8C0689C4-0DB3-408B-A956-40326B4AE4C4}"/>
              </a:ext>
            </a:extLst>
          </p:cNvPr>
          <p:cNvSpPr/>
          <p:nvPr/>
        </p:nvSpPr>
        <p:spPr>
          <a:xfrm>
            <a:off x="665853" y="1533525"/>
            <a:ext cx="10917063" cy="3790950"/>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56E1D10E-1C30-41BF-8C3B-C460C9B5597B}"/>
              </a:ext>
            </a:extLst>
          </p:cNvPr>
          <p:cNvSpPr/>
          <p:nvPr/>
        </p:nvSpPr>
        <p:spPr>
          <a:xfrm>
            <a:off x="609084" y="2971798"/>
            <a:ext cx="128016" cy="914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79454F2-0EE5-4888-AF4C-82F825E6226E}"/>
              </a:ext>
            </a:extLst>
          </p:cNvPr>
          <p:cNvSpPr>
            <a:spLocks noGrp="1"/>
          </p:cNvSpPr>
          <p:nvPr>
            <p:ph type="title"/>
          </p:nvPr>
        </p:nvSpPr>
        <p:spPr>
          <a:xfrm>
            <a:off x="1078992" y="1938528"/>
            <a:ext cx="10177272" cy="2990088"/>
          </a:xfrm>
        </p:spPr>
        <p:txBody>
          <a:bodyPr>
            <a:normAutofit/>
          </a:bodyPr>
          <a:lstStyle>
            <a:lvl1pPr>
              <a:defRPr sz="5400"/>
            </a:lvl1pPr>
          </a:lstStyle>
          <a:p>
            <a:r>
              <a:rPr lang="en-US" dirty="0"/>
              <a:t>Click to edit Master title style</a:t>
            </a:r>
          </a:p>
        </p:txBody>
      </p:sp>
      <p:sp>
        <p:nvSpPr>
          <p:cNvPr id="3" name="Date Placeholder 2">
            <a:extLst>
              <a:ext uri="{FF2B5EF4-FFF2-40B4-BE49-F238E27FC236}">
                <a16:creationId xmlns:a16="http://schemas.microsoft.com/office/drawing/2014/main" id="{67C91241-A315-4643-91E5-CF2C25CC903A}"/>
              </a:ext>
            </a:extLst>
          </p:cNvPr>
          <p:cNvSpPr>
            <a:spLocks noGrp="1"/>
          </p:cNvSpPr>
          <p:nvPr>
            <p:ph type="dt" sz="half" idx="10"/>
          </p:nvPr>
        </p:nvSpPr>
        <p:spPr/>
        <p:txBody>
          <a:bodyPr/>
          <a:lstStyle/>
          <a:p>
            <a:fld id="{02AC24A9-CCB6-4F8D-B8DB-C2F3692CFA5A}" type="datetimeFigureOut">
              <a:rPr lang="en-US" smtClean="0"/>
              <a:t>2/5/21</a:t>
            </a:fld>
            <a:endParaRPr lang="en-US"/>
          </a:p>
        </p:txBody>
      </p:sp>
      <p:sp>
        <p:nvSpPr>
          <p:cNvPr id="4" name="Footer Placeholder 3">
            <a:extLst>
              <a:ext uri="{FF2B5EF4-FFF2-40B4-BE49-F238E27FC236}">
                <a16:creationId xmlns:a16="http://schemas.microsoft.com/office/drawing/2014/main" id="{22706D86-5479-487D-94C8-76093D84F37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7739411-CED6-43D4-868D-A65C4161A72B}"/>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7173632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AC447E0-1D4D-4EF2-B81B-4B2400EE3EDB}"/>
              </a:ext>
            </a:extLst>
          </p:cNvPr>
          <p:cNvSpPr>
            <a:spLocks noGrp="1"/>
          </p:cNvSpPr>
          <p:nvPr>
            <p:ph type="dt" sz="half" idx="10"/>
          </p:nvPr>
        </p:nvSpPr>
        <p:spPr/>
        <p:txBody>
          <a:bodyPr/>
          <a:lstStyle/>
          <a:p>
            <a:fld id="{02AC24A9-CCB6-4F8D-B8DB-C2F3692CFA5A}" type="datetimeFigureOut">
              <a:rPr lang="en-US" smtClean="0"/>
              <a:t>2/5/21</a:t>
            </a:fld>
            <a:endParaRPr lang="en-US"/>
          </a:p>
        </p:txBody>
      </p:sp>
      <p:sp>
        <p:nvSpPr>
          <p:cNvPr id="3" name="Footer Placeholder 2">
            <a:extLst>
              <a:ext uri="{FF2B5EF4-FFF2-40B4-BE49-F238E27FC236}">
                <a16:creationId xmlns:a16="http://schemas.microsoft.com/office/drawing/2014/main" id="{C9984CA0-2A78-4600-9F3D-19B09E790FE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440955-B18E-49D3-AE7B-B331200E34C5}"/>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9477745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FA417FE-CD1A-486F-A4AC-E4000A2FB18E}"/>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1318F0F5-812B-472C-9408-B80F2553F5E0}"/>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7F7751B-CD8F-4F5B-A903-1DCE5D1E8306}"/>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dirty="0"/>
              <a:t>Click to edit Master title style</a:t>
            </a:r>
          </a:p>
        </p:txBody>
      </p:sp>
      <p:sp>
        <p:nvSpPr>
          <p:cNvPr id="3" name="Content Placeholder 2">
            <a:extLst>
              <a:ext uri="{FF2B5EF4-FFF2-40B4-BE49-F238E27FC236}">
                <a16:creationId xmlns:a16="http://schemas.microsoft.com/office/drawing/2014/main" id="{EFA55C8A-A0BB-441D-976F-EB56D4382DB6}"/>
              </a:ext>
            </a:extLst>
          </p:cNvPr>
          <p:cNvSpPr>
            <a:spLocks noGrp="1"/>
          </p:cNvSpPr>
          <p:nvPr>
            <p:ph idx="1"/>
          </p:nvPr>
        </p:nvSpPr>
        <p:spPr>
          <a:xfrm>
            <a:off x="4965192" y="1709928"/>
            <a:ext cx="6729984" cy="4096512"/>
          </a:xfrm>
        </p:spPr>
        <p:txBody>
          <a:bodyPr/>
          <a:lstStyle>
            <a:lvl1pPr>
              <a:defRPr sz="2800"/>
            </a:lvl1pPr>
            <a:lvl2pPr>
              <a:defRPr sz="24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37DE6A51-A2E5-4BFA-B571-9FDFE1BBFB44}"/>
              </a:ext>
            </a:extLst>
          </p:cNvPr>
          <p:cNvSpPr>
            <a:spLocks noGrp="1"/>
          </p:cNvSpPr>
          <p:nvPr>
            <p:ph type="body" sz="half" idx="2"/>
          </p:nvPr>
        </p:nvSpPr>
        <p:spPr>
          <a:xfrm>
            <a:off x="868680" y="3429000"/>
            <a:ext cx="3099816" cy="2066544"/>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3D92778A-DD4C-4651-9C53-8B0C44CD8805}"/>
              </a:ext>
            </a:extLst>
          </p:cNvPr>
          <p:cNvSpPr>
            <a:spLocks noGrp="1"/>
          </p:cNvSpPr>
          <p:nvPr>
            <p:ph type="dt" sz="half" idx="10"/>
          </p:nvPr>
        </p:nvSpPr>
        <p:spPr>
          <a:xfrm>
            <a:off x="868680" y="6356350"/>
            <a:ext cx="2743200" cy="365125"/>
          </a:xfrm>
        </p:spPr>
        <p:txBody>
          <a:bodyPr/>
          <a:lstStyle/>
          <a:p>
            <a:fld id="{02AC24A9-CCB6-4F8D-B8DB-C2F3692CFA5A}" type="datetimeFigureOut">
              <a:rPr lang="en-US" smtClean="0"/>
              <a:t>2/5/21</a:t>
            </a:fld>
            <a:endParaRPr lang="en-US" dirty="0"/>
          </a:p>
        </p:txBody>
      </p:sp>
      <p:sp>
        <p:nvSpPr>
          <p:cNvPr id="6" name="Footer Placeholder 5">
            <a:extLst>
              <a:ext uri="{FF2B5EF4-FFF2-40B4-BE49-F238E27FC236}">
                <a16:creationId xmlns:a16="http://schemas.microsoft.com/office/drawing/2014/main" id="{9D6C7F66-2DFA-4146-BE1A-CE2890FE45E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285D185-B1B6-4D62-81BE-BE82C80ACA6C}"/>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6492572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68B77B5-211C-456E-B79F-306CC3619347}"/>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3B63C338-194D-4F23-ABEC-60A7EA96F302}"/>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0C04DCC-0E3E-4F05-9FAC-9FA6CA4B2BAE}"/>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dirty="0"/>
              <a:t>Click to edit Master title style</a:t>
            </a:r>
          </a:p>
        </p:txBody>
      </p:sp>
      <p:sp>
        <p:nvSpPr>
          <p:cNvPr id="3" name="Picture Placeholder 2">
            <a:extLst>
              <a:ext uri="{FF2B5EF4-FFF2-40B4-BE49-F238E27FC236}">
                <a16:creationId xmlns:a16="http://schemas.microsoft.com/office/drawing/2014/main" id="{EBA29649-B19F-499E-8E9A-3577EAC8F031}"/>
              </a:ext>
            </a:extLst>
          </p:cNvPr>
          <p:cNvSpPr>
            <a:spLocks noGrp="1"/>
          </p:cNvSpPr>
          <p:nvPr>
            <p:ph type="pic" idx="1"/>
          </p:nvPr>
        </p:nvSpPr>
        <p:spPr>
          <a:xfrm>
            <a:off x="4965192" y="1161288"/>
            <a:ext cx="6729984" cy="4645152"/>
          </a:xfrm>
        </p:spPr>
        <p:txBody>
          <a:bodyPr>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a:extLst>
              <a:ext uri="{FF2B5EF4-FFF2-40B4-BE49-F238E27FC236}">
                <a16:creationId xmlns:a16="http://schemas.microsoft.com/office/drawing/2014/main" id="{1BC9EF2E-A8CD-41A1-B11A-0D8842797A98}"/>
              </a:ext>
            </a:extLst>
          </p:cNvPr>
          <p:cNvSpPr>
            <a:spLocks noGrp="1"/>
          </p:cNvSpPr>
          <p:nvPr>
            <p:ph type="body" sz="half" idx="2"/>
          </p:nvPr>
        </p:nvSpPr>
        <p:spPr>
          <a:xfrm>
            <a:off x="868680" y="3438144"/>
            <a:ext cx="3099816" cy="2057400"/>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B44257B5-0DE0-401F-9171-E8687A97DBA7}"/>
              </a:ext>
            </a:extLst>
          </p:cNvPr>
          <p:cNvSpPr>
            <a:spLocks noGrp="1"/>
          </p:cNvSpPr>
          <p:nvPr>
            <p:ph type="dt" sz="half" idx="10"/>
          </p:nvPr>
        </p:nvSpPr>
        <p:spPr>
          <a:xfrm>
            <a:off x="868680" y="6356350"/>
            <a:ext cx="2743200" cy="365125"/>
          </a:xfrm>
        </p:spPr>
        <p:txBody>
          <a:bodyPr/>
          <a:lstStyle/>
          <a:p>
            <a:fld id="{02AC24A9-CCB6-4F8D-B8DB-C2F3692CFA5A}" type="datetimeFigureOut">
              <a:rPr lang="en-US" smtClean="0"/>
              <a:t>2/5/21</a:t>
            </a:fld>
            <a:endParaRPr lang="en-US"/>
          </a:p>
        </p:txBody>
      </p:sp>
      <p:sp>
        <p:nvSpPr>
          <p:cNvPr id="6" name="Footer Placeholder 5">
            <a:extLst>
              <a:ext uri="{FF2B5EF4-FFF2-40B4-BE49-F238E27FC236}">
                <a16:creationId xmlns:a16="http://schemas.microsoft.com/office/drawing/2014/main" id="{788CD9AD-D667-4FD4-AA34-428AA0BCD0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8770FB6-F273-4BA6-8B97-9835AC537871}"/>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4316736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B325BDE-35A4-4AAD-960B-C1415864ADD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E459C78-0CC4-4552-93DD-49B4194D005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6744A3C-9C54-46A6-B3EF-5B36362423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AC24A9-CCB6-4F8D-B8DB-C2F3692CFA5A}" type="datetimeFigureOut">
              <a:rPr lang="en-US" smtClean="0"/>
              <a:t>2/5/21</a:t>
            </a:fld>
            <a:endParaRPr lang="en-US"/>
          </a:p>
        </p:txBody>
      </p:sp>
      <p:sp>
        <p:nvSpPr>
          <p:cNvPr id="5" name="Footer Placeholder 4">
            <a:extLst>
              <a:ext uri="{FF2B5EF4-FFF2-40B4-BE49-F238E27FC236}">
                <a16:creationId xmlns:a16="http://schemas.microsoft.com/office/drawing/2014/main" id="{07D5A696-7B4B-4181-A961-7D66556D507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3038CB5-8F4A-401D-A3A9-B27DC15B7A8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2DC25EE-239B-4C5F-AAD1-255A7D5F1EE2}" type="slidenum">
              <a:rPr lang="en-US" smtClean="0"/>
              <a:t>‹#›</a:t>
            </a:fld>
            <a:endParaRPr lang="en-US"/>
          </a:p>
        </p:txBody>
      </p:sp>
    </p:spTree>
    <p:extLst>
      <p:ext uri="{BB962C8B-B14F-4D97-AF65-F5344CB8AC3E}">
        <p14:creationId xmlns:p14="http://schemas.microsoft.com/office/powerpoint/2010/main" val="3498129006"/>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8" r:id="rId6"/>
    <p:sldLayoutId id="2147483693" r:id="rId7"/>
    <p:sldLayoutId id="2147483694" r:id="rId8"/>
    <p:sldLayoutId id="2147483695" r:id="rId9"/>
    <p:sldLayoutId id="2147483697" r:id="rId10"/>
    <p:sldLayoutId id="2147483696" r:id="rId11"/>
  </p:sldLayoutIdLst>
  <p:txStyles>
    <p:titleStyle>
      <a:lvl1pPr algn="l" defTabSz="914400" rtl="0" eaLnBrk="1" latinLnBrk="0" hangingPunct="1">
        <a:lnSpc>
          <a:spcPct val="90000"/>
        </a:lnSpc>
        <a:spcBef>
          <a:spcPct val="0"/>
        </a:spcBef>
        <a:buNone/>
        <a:defRPr sz="4000" b="1"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mailto:gbarboza@uccs.edu"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24.xml"/><Relationship Id="rId1" Type="http://schemas.openxmlformats.org/officeDocument/2006/relationships/slideLayout" Target="../slideLayouts/slideLayout4.xml"/><Relationship Id="rId4" Type="http://schemas.openxmlformats.org/officeDocument/2006/relationships/image" Target="../media/image12.tiff"/></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15.tiff"/></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2.xml"/><Relationship Id="rId1" Type="http://schemas.openxmlformats.org/officeDocument/2006/relationships/slideLayout" Target="../slideLayouts/slideLayout4.xml"/><Relationship Id="rId5" Type="http://schemas.openxmlformats.org/officeDocument/2006/relationships/image" Target="../media/image19.png"/><Relationship Id="rId4" Type="http://schemas.openxmlformats.org/officeDocument/2006/relationships/image" Target="../media/image18.png"/></Relationships>
</file>

<file path=ppt/slides/_rels/slide34.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20.png"/><Relationship Id="rId7" Type="http://schemas.openxmlformats.org/officeDocument/2006/relationships/image" Target="../media/image23.png"/><Relationship Id="rId2" Type="http://schemas.openxmlformats.org/officeDocument/2006/relationships/notesSlide" Target="../notesSlides/notesSlide33.xml"/><Relationship Id="rId1" Type="http://schemas.openxmlformats.org/officeDocument/2006/relationships/slideLayout" Target="../slideLayouts/slideLayout4.xml"/><Relationship Id="rId6" Type="http://schemas.openxmlformats.org/officeDocument/2006/relationships/image" Target="../media/image22.png"/><Relationship Id="rId5" Type="http://schemas.openxmlformats.org/officeDocument/2006/relationships/image" Target="../media/image17.png"/><Relationship Id="rId4" Type="http://schemas.openxmlformats.org/officeDocument/2006/relationships/image" Target="../media/image21.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www.cdc.gov/brfss/annual_data/annual_2019.html"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hyperlink" Target="https://data.sfgov.org/City-Management-and-Ethics/San-Francisco-City-Survey-Data-1996-2017/huch-6k5m" TargetMode="External"/><Relationship Id="rId4" Type="http://schemas.openxmlformats.org/officeDocument/2006/relationships/hyperlink" Target="https://www.census.gov/programs-surveys/nsch/data.html"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3FFC1EC-B42F-4F4A-9348-6A31599EEEDB}"/>
              </a:ext>
            </a:extLst>
          </p:cNvPr>
          <p:cNvSpPr>
            <a:spLocks noGrp="1"/>
          </p:cNvSpPr>
          <p:nvPr>
            <p:ph type="ctrTitle"/>
          </p:nvPr>
        </p:nvSpPr>
        <p:spPr/>
        <p:txBody>
          <a:bodyPr>
            <a:normAutofit fontScale="90000"/>
          </a:bodyPr>
          <a:lstStyle/>
          <a:p>
            <a:r>
              <a:rPr lang="en-US" dirty="0"/>
              <a:t>Rethinking Adverse Childhood Experiences</a:t>
            </a:r>
          </a:p>
        </p:txBody>
      </p:sp>
      <p:sp>
        <p:nvSpPr>
          <p:cNvPr id="5" name="Subtitle 4">
            <a:extLst>
              <a:ext uri="{FF2B5EF4-FFF2-40B4-BE49-F238E27FC236}">
                <a16:creationId xmlns:a16="http://schemas.microsoft.com/office/drawing/2014/main" id="{A8DB9C9B-3BFA-264D-B6C8-95F5AD47ADF6}"/>
              </a:ext>
            </a:extLst>
          </p:cNvPr>
          <p:cNvSpPr>
            <a:spLocks noGrp="1"/>
          </p:cNvSpPr>
          <p:nvPr>
            <p:ph type="subTitle" idx="1"/>
          </p:nvPr>
        </p:nvSpPr>
        <p:spPr/>
        <p:txBody>
          <a:bodyPr/>
          <a:lstStyle/>
          <a:p>
            <a:r>
              <a:rPr lang="en-US" dirty="0"/>
              <a:t>Dr. Gia Elise Barboza, Esq.</a:t>
            </a:r>
          </a:p>
          <a:p>
            <a:r>
              <a:rPr lang="en-US" dirty="0">
                <a:hlinkClick r:id="rId2"/>
              </a:rPr>
              <a:t>gbarboza@uccs.edu</a:t>
            </a:r>
            <a:r>
              <a:rPr lang="en-US" dirty="0"/>
              <a:t> </a:t>
            </a:r>
          </a:p>
          <a:p>
            <a:endParaRPr lang="en-US" dirty="0"/>
          </a:p>
        </p:txBody>
      </p:sp>
      <p:sp>
        <p:nvSpPr>
          <p:cNvPr id="6" name="Rectangle 5">
            <a:extLst>
              <a:ext uri="{FF2B5EF4-FFF2-40B4-BE49-F238E27FC236}">
                <a16:creationId xmlns:a16="http://schemas.microsoft.com/office/drawing/2014/main" id="{ED0640D2-B1B6-0F42-BF3F-E1EBD837D012}"/>
              </a:ext>
            </a:extLst>
          </p:cNvPr>
          <p:cNvSpPr/>
          <p:nvPr/>
        </p:nvSpPr>
        <p:spPr>
          <a:xfrm>
            <a:off x="5516880" y="4727448"/>
            <a:ext cx="6096000" cy="646331"/>
          </a:xfrm>
          <a:prstGeom prst="rect">
            <a:avLst/>
          </a:prstGeom>
        </p:spPr>
        <p:txBody>
          <a:bodyPr>
            <a:spAutoFit/>
          </a:bodyPr>
          <a:lstStyle/>
          <a:p>
            <a:pPr>
              <a:lnSpc>
                <a:spcPct val="100000"/>
              </a:lnSpc>
            </a:pPr>
            <a:r>
              <a:rPr lang="en-US" dirty="0"/>
              <a:t>New Conceptual, Methodological and Theoretical Approaches</a:t>
            </a:r>
          </a:p>
        </p:txBody>
      </p:sp>
    </p:spTree>
    <p:extLst>
      <p:ext uri="{BB962C8B-B14F-4D97-AF65-F5344CB8AC3E}">
        <p14:creationId xmlns:p14="http://schemas.microsoft.com/office/powerpoint/2010/main" val="20859143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12">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2" name="Rectangle 14">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3" name="Rectangle 16">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itle 6">
            <a:extLst>
              <a:ext uri="{FF2B5EF4-FFF2-40B4-BE49-F238E27FC236}">
                <a16:creationId xmlns:a16="http://schemas.microsoft.com/office/drawing/2014/main" id="{1018C726-3965-9749-B354-CDB027F8EF4A}"/>
              </a:ext>
            </a:extLst>
          </p:cNvPr>
          <p:cNvSpPr>
            <a:spLocks noGrp="1"/>
          </p:cNvSpPr>
          <p:nvPr>
            <p:ph type="title"/>
          </p:nvPr>
        </p:nvSpPr>
        <p:spPr>
          <a:xfrm>
            <a:off x="1115568" y="548640"/>
            <a:ext cx="10168128" cy="1179576"/>
          </a:xfrm>
        </p:spPr>
        <p:txBody>
          <a:bodyPr>
            <a:normAutofit/>
          </a:bodyPr>
          <a:lstStyle/>
          <a:p>
            <a:r>
              <a:rPr lang="en-US" sz="3700"/>
              <a:t>Rethinking ACEs 1: Typologies of Adversity Using Latent Class Analysis (”LCA”)</a:t>
            </a:r>
          </a:p>
        </p:txBody>
      </p:sp>
      <p:sp>
        <p:nvSpPr>
          <p:cNvPr id="24" name="Rectangle 18">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Content Placeholder 7">
            <a:extLst>
              <a:ext uri="{FF2B5EF4-FFF2-40B4-BE49-F238E27FC236}">
                <a16:creationId xmlns:a16="http://schemas.microsoft.com/office/drawing/2014/main" id="{E16DAE45-3B8E-294B-9662-40D506E4697E}"/>
              </a:ext>
            </a:extLst>
          </p:cNvPr>
          <p:cNvSpPr>
            <a:spLocks noGrp="1"/>
          </p:cNvSpPr>
          <p:nvPr>
            <p:ph idx="1"/>
          </p:nvPr>
        </p:nvSpPr>
        <p:spPr>
          <a:xfrm>
            <a:off x="1115568" y="2481943"/>
            <a:ext cx="10168128" cy="3695020"/>
          </a:xfrm>
        </p:spPr>
        <p:txBody>
          <a:bodyPr>
            <a:normAutofit/>
          </a:bodyPr>
          <a:lstStyle/>
          <a:p>
            <a:r>
              <a:rPr lang="en-US" sz="2200" dirty="0"/>
              <a:t>LCA </a:t>
            </a:r>
          </a:p>
          <a:p>
            <a:pPr lvl="1"/>
            <a:r>
              <a:rPr lang="en-US" sz="2200" dirty="0"/>
              <a:t>Identifies homogenous population subgroups with similar constellations of ACE risk rather than relying </a:t>
            </a:r>
            <a:r>
              <a:rPr lang="en-US" sz="2200" i="1" dirty="0"/>
              <a:t>on a priori cut points of CR</a:t>
            </a:r>
          </a:p>
          <a:p>
            <a:pPr lvl="1"/>
            <a:r>
              <a:rPr lang="en-US" sz="2200" dirty="0"/>
              <a:t>Allows for the interpretation of nonadditive and higher order interactions among risk factors,</a:t>
            </a:r>
          </a:p>
          <a:p>
            <a:pPr lvl="1"/>
            <a:r>
              <a:rPr lang="en-US" sz="2200" dirty="0"/>
              <a:t>Does not treat risk factors as interchangeable, and </a:t>
            </a:r>
          </a:p>
          <a:p>
            <a:pPr lvl="1"/>
            <a:r>
              <a:rPr lang="en-US" sz="2200" dirty="0"/>
              <a:t>Provides new insights into the multiplicative effects of risks at different ecological levels</a:t>
            </a:r>
          </a:p>
          <a:p>
            <a:endParaRPr lang="en-US" sz="2200" dirty="0"/>
          </a:p>
          <a:p>
            <a:endParaRPr lang="en-US" sz="2200" dirty="0"/>
          </a:p>
        </p:txBody>
      </p:sp>
    </p:spTree>
    <p:extLst>
      <p:ext uri="{BB962C8B-B14F-4D97-AF65-F5344CB8AC3E}">
        <p14:creationId xmlns:p14="http://schemas.microsoft.com/office/powerpoint/2010/main" val="10371125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6EF07D-DF34-8D4C-9F0F-D1A2D11206EC}"/>
              </a:ext>
            </a:extLst>
          </p:cNvPr>
          <p:cNvSpPr>
            <a:spLocks noGrp="1"/>
          </p:cNvSpPr>
          <p:nvPr>
            <p:ph type="title"/>
          </p:nvPr>
        </p:nvSpPr>
        <p:spPr>
          <a:xfrm>
            <a:off x="1051560" y="4444332"/>
            <a:ext cx="3538728" cy="1645920"/>
          </a:xfrm>
        </p:spPr>
        <p:txBody>
          <a:bodyPr>
            <a:normAutofit/>
          </a:bodyPr>
          <a:lstStyle/>
          <a:p>
            <a:r>
              <a:rPr lang="en-US" sz="3200" dirty="0"/>
              <a:t>RESEARCH GOALS</a:t>
            </a:r>
          </a:p>
        </p:txBody>
      </p:sp>
      <p:pic>
        <p:nvPicPr>
          <p:cNvPr id="4" name="Picture 3">
            <a:extLst>
              <a:ext uri="{FF2B5EF4-FFF2-40B4-BE49-F238E27FC236}">
                <a16:creationId xmlns:a16="http://schemas.microsoft.com/office/drawing/2014/main" id="{DC85A318-CC85-EA4C-98FB-31C60E55BF0D}"/>
              </a:ext>
            </a:extLst>
          </p:cNvPr>
          <p:cNvPicPr>
            <a:picLocks noChangeAspect="1"/>
          </p:cNvPicPr>
          <p:nvPr/>
        </p:nvPicPr>
        <p:blipFill>
          <a:blip r:embed="rId3"/>
          <a:stretch>
            <a:fillRect/>
          </a:stretch>
        </p:blipFill>
        <p:spPr>
          <a:xfrm>
            <a:off x="557784" y="1007429"/>
            <a:ext cx="11164824" cy="2344613"/>
          </a:xfrm>
          <a:prstGeom prst="rect">
            <a:avLst/>
          </a:prstGeom>
        </p:spPr>
      </p:pic>
      <p:sp>
        <p:nvSpPr>
          <p:cNvPr id="3" name="Content Placeholder 2">
            <a:extLst>
              <a:ext uri="{FF2B5EF4-FFF2-40B4-BE49-F238E27FC236}">
                <a16:creationId xmlns:a16="http://schemas.microsoft.com/office/drawing/2014/main" id="{AB8A8209-8E33-5C4E-B6EE-7D92F3DDA046}"/>
              </a:ext>
            </a:extLst>
          </p:cNvPr>
          <p:cNvSpPr>
            <a:spLocks noGrp="1"/>
          </p:cNvSpPr>
          <p:nvPr>
            <p:ph idx="1"/>
          </p:nvPr>
        </p:nvSpPr>
        <p:spPr>
          <a:xfrm>
            <a:off x="5349240" y="4440602"/>
            <a:ext cx="6007608" cy="1645920"/>
          </a:xfrm>
        </p:spPr>
        <p:txBody>
          <a:bodyPr anchor="ctr">
            <a:normAutofit fontScale="70000" lnSpcReduction="20000"/>
          </a:bodyPr>
          <a:lstStyle/>
          <a:p>
            <a:r>
              <a:rPr lang="en-US" dirty="0"/>
              <a:t>How do the ACEs group together and how many groups can be identified?</a:t>
            </a:r>
          </a:p>
          <a:p>
            <a:r>
              <a:rPr lang="en-US" dirty="0"/>
              <a:t>Are there differences in CR across groupings of ACEs?</a:t>
            </a:r>
          </a:p>
          <a:p>
            <a:r>
              <a:rPr lang="en-US" dirty="0"/>
              <a:t>Do the groups differentially predict behavioral and mental health outcomes in adulthood?</a:t>
            </a:r>
          </a:p>
          <a:p>
            <a:endParaRPr lang="en-US" sz="1800" dirty="0"/>
          </a:p>
        </p:txBody>
      </p:sp>
    </p:spTree>
    <p:extLst>
      <p:ext uri="{BB962C8B-B14F-4D97-AF65-F5344CB8AC3E}">
        <p14:creationId xmlns:p14="http://schemas.microsoft.com/office/powerpoint/2010/main" val="8047330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131FB06-B96D-3A45-9312-48674046B59B}"/>
              </a:ext>
            </a:extLst>
          </p:cNvPr>
          <p:cNvSpPr>
            <a:spLocks noGrp="1"/>
          </p:cNvSpPr>
          <p:nvPr>
            <p:ph type="title"/>
          </p:nvPr>
        </p:nvSpPr>
        <p:spPr/>
        <p:txBody>
          <a:bodyPr>
            <a:normAutofit/>
          </a:bodyPr>
          <a:lstStyle/>
          <a:p>
            <a:r>
              <a:rPr lang="en-US" sz="2800" dirty="0"/>
              <a:t>Sample Characteristics of the BRFSS</a:t>
            </a:r>
          </a:p>
        </p:txBody>
      </p:sp>
      <p:sp>
        <p:nvSpPr>
          <p:cNvPr id="5" name="Text Placeholder 4">
            <a:extLst>
              <a:ext uri="{FF2B5EF4-FFF2-40B4-BE49-F238E27FC236}">
                <a16:creationId xmlns:a16="http://schemas.microsoft.com/office/drawing/2014/main" id="{B044AF1C-DFFB-474F-A746-506EE37A7E75}"/>
              </a:ext>
            </a:extLst>
          </p:cNvPr>
          <p:cNvSpPr>
            <a:spLocks noGrp="1"/>
          </p:cNvSpPr>
          <p:nvPr>
            <p:ph type="body" sz="half" idx="2"/>
          </p:nvPr>
        </p:nvSpPr>
        <p:spPr/>
        <p:txBody>
          <a:bodyPr/>
          <a:lstStyle/>
          <a:p>
            <a:r>
              <a:rPr lang="en-US" dirty="0"/>
              <a:t>The sample is predominantly white, highly educated, wealthy and majority female</a:t>
            </a:r>
          </a:p>
        </p:txBody>
      </p:sp>
      <p:pic>
        <p:nvPicPr>
          <p:cNvPr id="6" name="Content Placeholder 5">
            <a:extLst>
              <a:ext uri="{FF2B5EF4-FFF2-40B4-BE49-F238E27FC236}">
                <a16:creationId xmlns:a16="http://schemas.microsoft.com/office/drawing/2014/main" id="{783BFDCF-3F49-834A-AE5A-BAC751099A6D}"/>
              </a:ext>
            </a:extLst>
          </p:cNvPr>
          <p:cNvPicPr>
            <a:picLocks noGrp="1" noChangeAspect="1"/>
          </p:cNvPicPr>
          <p:nvPr>
            <p:ph idx="1"/>
          </p:nvPr>
        </p:nvPicPr>
        <p:blipFill>
          <a:blip r:embed="rId3"/>
          <a:stretch>
            <a:fillRect/>
          </a:stretch>
        </p:blipFill>
        <p:spPr>
          <a:xfrm>
            <a:off x="5856790" y="82534"/>
            <a:ext cx="3611301" cy="6650515"/>
          </a:xfrm>
          <a:prstGeom prst="rect">
            <a:avLst/>
          </a:prstGeom>
        </p:spPr>
      </p:pic>
      <p:sp>
        <p:nvSpPr>
          <p:cNvPr id="7" name="Rectangle 6">
            <a:extLst>
              <a:ext uri="{FF2B5EF4-FFF2-40B4-BE49-F238E27FC236}">
                <a16:creationId xmlns:a16="http://schemas.microsoft.com/office/drawing/2014/main" id="{80ACE211-8C0A-7B4F-BC73-83760DA97A75}"/>
              </a:ext>
            </a:extLst>
          </p:cNvPr>
          <p:cNvSpPr/>
          <p:nvPr/>
        </p:nvSpPr>
        <p:spPr>
          <a:xfrm>
            <a:off x="5972537" y="3429000"/>
            <a:ext cx="3264060" cy="21702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AF8C3507-81D4-504A-8A87-7984F2318125}"/>
              </a:ext>
            </a:extLst>
          </p:cNvPr>
          <p:cNvSpPr/>
          <p:nvPr/>
        </p:nvSpPr>
        <p:spPr>
          <a:xfrm>
            <a:off x="5972536" y="4479403"/>
            <a:ext cx="3264060" cy="3240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9C824DD5-8DFA-8640-B116-952080960B78}"/>
              </a:ext>
            </a:extLst>
          </p:cNvPr>
          <p:cNvSpPr/>
          <p:nvPr/>
        </p:nvSpPr>
        <p:spPr>
          <a:xfrm>
            <a:off x="5972536" y="6319777"/>
            <a:ext cx="3206186" cy="18712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50DB4331-EE43-ED42-9A5C-B92E7977176C}"/>
              </a:ext>
            </a:extLst>
          </p:cNvPr>
          <p:cNvSpPr/>
          <p:nvPr/>
        </p:nvSpPr>
        <p:spPr>
          <a:xfrm>
            <a:off x="5972536" y="5906505"/>
            <a:ext cx="3206186" cy="18712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98714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ppt_x"/>
                                          </p:val>
                                        </p:tav>
                                        <p:tav tm="100000">
                                          <p:val>
                                            <p:strVal val="#ppt_x"/>
                                          </p:val>
                                        </p:tav>
                                      </p:tavLst>
                                    </p:anim>
                                    <p:anim calcmode="lin" valueType="num">
                                      <p:cBhvr additive="base">
                                        <p:cTn id="12" dur="500" fill="hold"/>
                                        <p:tgtEl>
                                          <p:spTgt spid="13"/>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ppt_x"/>
                                          </p:val>
                                        </p:tav>
                                        <p:tav tm="100000">
                                          <p:val>
                                            <p:strVal val="#ppt_x"/>
                                          </p:val>
                                        </p:tav>
                                      </p:tavLst>
                                    </p:anim>
                                    <p:anim calcmode="lin" valueType="num">
                                      <p:cBhvr additive="base">
                                        <p:cTn id="16" dur="500" fill="hold"/>
                                        <p:tgtEl>
                                          <p:spTgt spid="8"/>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5">
                                            <p:txEl>
                                              <p:pRg st="0" end="0"/>
                                            </p:txEl>
                                          </p:spTgt>
                                        </p:tgtEl>
                                        <p:attrNameLst>
                                          <p:attrName>style.visibility</p:attrName>
                                        </p:attrNameLst>
                                      </p:cBhvr>
                                      <p:to>
                                        <p:strVal val="visible"/>
                                      </p:to>
                                    </p:set>
                                    <p:anim calcmode="lin" valueType="num">
                                      <p:cBhvr additive="base">
                                        <p:cTn id="25"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7" grpId="0" animBg="1"/>
      <p:bldP spid="8" grpId="0" animBg="1"/>
      <p:bldP spid="9" grpId="0" animBg="1"/>
      <p:bldP spid="1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AF3D58-82B2-4615-AB3A-3A84F9371844}"/>
              </a:ext>
            </a:extLst>
          </p:cNvPr>
          <p:cNvSpPr>
            <a:spLocks noGrp="1"/>
          </p:cNvSpPr>
          <p:nvPr>
            <p:ph type="title" idx="4294967295"/>
          </p:nvPr>
        </p:nvSpPr>
        <p:spPr>
          <a:xfrm>
            <a:off x="526073" y="4756638"/>
            <a:ext cx="11139854" cy="930447"/>
          </a:xfrm>
        </p:spPr>
        <p:txBody>
          <a:bodyPr vert="horz" lIns="91440" tIns="45720" rIns="91440" bIns="45720" rtlCol="0" anchor="b">
            <a:normAutofit/>
          </a:bodyPr>
          <a:lstStyle/>
          <a:p>
            <a:pPr algn="ctr"/>
            <a:r>
              <a:rPr lang="en-US" sz="5400" kern="1200" cap="all" spc="100" baseline="0">
                <a:solidFill>
                  <a:srgbClr val="FFFFFF"/>
                </a:solidFill>
                <a:latin typeface="+mj-lt"/>
                <a:ea typeface="+mj-ea"/>
                <a:cs typeface="+mj-cs"/>
              </a:rPr>
              <a:t>ACES</a:t>
            </a:r>
          </a:p>
        </p:txBody>
      </p:sp>
      <p:graphicFrame>
        <p:nvGraphicFramePr>
          <p:cNvPr id="4" name="Content Placeholder 3">
            <a:extLst>
              <a:ext uri="{FF2B5EF4-FFF2-40B4-BE49-F238E27FC236}">
                <a16:creationId xmlns:a16="http://schemas.microsoft.com/office/drawing/2014/main" id="{10E21BDC-9100-4005-9D9C-4A824A563F51}"/>
              </a:ext>
            </a:extLst>
          </p:cNvPr>
          <p:cNvGraphicFramePr>
            <a:graphicFrameLocks noGrp="1"/>
          </p:cNvGraphicFramePr>
          <p:nvPr>
            <p:ph idx="4294967295"/>
          </p:nvPr>
        </p:nvGraphicFramePr>
        <p:xfrm>
          <a:off x="381837" y="291401"/>
          <a:ext cx="11565654" cy="5978772"/>
        </p:xfrm>
        <a:graphic>
          <a:graphicData uri="http://schemas.openxmlformats.org/drawingml/2006/table">
            <a:tbl>
              <a:tblPr firstRow="1" bandRow="1">
                <a:tableStyleId>{F2DE63D5-997A-4646-A377-4702673A728D}</a:tableStyleId>
              </a:tblPr>
              <a:tblGrid>
                <a:gridCol w="5245822">
                  <a:extLst>
                    <a:ext uri="{9D8B030D-6E8A-4147-A177-3AD203B41FA5}">
                      <a16:colId xmlns:a16="http://schemas.microsoft.com/office/drawing/2014/main" val="3309521709"/>
                    </a:ext>
                  </a:extLst>
                </a:gridCol>
                <a:gridCol w="1027598">
                  <a:extLst>
                    <a:ext uri="{9D8B030D-6E8A-4147-A177-3AD203B41FA5}">
                      <a16:colId xmlns:a16="http://schemas.microsoft.com/office/drawing/2014/main" val="283636413"/>
                    </a:ext>
                  </a:extLst>
                </a:gridCol>
                <a:gridCol w="2235512">
                  <a:extLst>
                    <a:ext uri="{9D8B030D-6E8A-4147-A177-3AD203B41FA5}">
                      <a16:colId xmlns:a16="http://schemas.microsoft.com/office/drawing/2014/main" val="1823899121"/>
                    </a:ext>
                  </a:extLst>
                </a:gridCol>
                <a:gridCol w="3056722">
                  <a:extLst>
                    <a:ext uri="{9D8B030D-6E8A-4147-A177-3AD203B41FA5}">
                      <a16:colId xmlns:a16="http://schemas.microsoft.com/office/drawing/2014/main" val="1809191520"/>
                    </a:ext>
                  </a:extLst>
                </a:gridCol>
              </a:tblGrid>
              <a:tr h="934771">
                <a:tc gridSpan="4">
                  <a:txBody>
                    <a:bodyPr/>
                    <a:lstStyle/>
                    <a:p>
                      <a:pPr marL="0" marR="0">
                        <a:lnSpc>
                          <a:spcPct val="107000"/>
                        </a:lnSpc>
                        <a:spcBef>
                          <a:spcPts val="0"/>
                        </a:spcBef>
                        <a:spcAft>
                          <a:spcPts val="0"/>
                        </a:spcAft>
                      </a:pPr>
                      <a:r>
                        <a:rPr lang="en-US" sz="2800" dirty="0">
                          <a:effectLst/>
                        </a:rPr>
                        <a:t>BRFSS Adverse Childhood Experience (ACE) Module</a:t>
                      </a:r>
                    </a:p>
                    <a:p>
                      <a:pPr marL="0" marR="0">
                        <a:lnSpc>
                          <a:spcPct val="107000"/>
                        </a:lnSpc>
                        <a:spcBef>
                          <a:spcPts val="0"/>
                        </a:spcBef>
                        <a:spcAft>
                          <a:spcPts val="0"/>
                        </a:spcAft>
                      </a:pPr>
                      <a:r>
                        <a:rPr lang="en-US" sz="1100" dirty="0">
                          <a:effectLst/>
                        </a:rPr>
                        <a:t>All questions refer to the time period before you were 18 years of age.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21481" marR="21481" marT="0" marB="0"/>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70513662"/>
                  </a:ext>
                </a:extLst>
              </a:tr>
              <a:tr h="479266">
                <a:tc>
                  <a:txBody>
                    <a:bodyPr/>
                    <a:lstStyle/>
                    <a:p>
                      <a:pPr marL="0" marR="0">
                        <a:lnSpc>
                          <a:spcPct val="107000"/>
                        </a:lnSpc>
                        <a:spcBef>
                          <a:spcPts val="0"/>
                        </a:spcBef>
                        <a:spcAft>
                          <a:spcPts val="0"/>
                        </a:spcAft>
                      </a:pPr>
                      <a:r>
                        <a:rPr lang="en-US" sz="2000">
                          <a:effectLst/>
                        </a:rPr>
                        <a:t>Question Wording</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a:txBody>
                  <a:tcPr marL="21481" marR="21481" marT="0" marB="0"/>
                </a:tc>
                <a:tc>
                  <a:txBody>
                    <a:bodyPr/>
                    <a:lstStyle/>
                    <a:p>
                      <a:pPr marL="0" marR="0" algn="ctr">
                        <a:lnSpc>
                          <a:spcPct val="107000"/>
                        </a:lnSpc>
                        <a:spcBef>
                          <a:spcPts val="0"/>
                        </a:spcBef>
                        <a:spcAft>
                          <a:spcPts val="0"/>
                        </a:spcAft>
                      </a:pPr>
                      <a:r>
                        <a:rPr lang="en-US" sz="2000" dirty="0">
                          <a:effectLst/>
                        </a:rPr>
                        <a:t>n (%)</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txBody>
                  <a:tcPr marL="21481" marR="21481" marT="0" marB="0" anchor="ctr"/>
                </a:tc>
                <a:tc>
                  <a:txBody>
                    <a:bodyPr/>
                    <a:lstStyle/>
                    <a:p>
                      <a:pPr marL="0" marR="0">
                        <a:lnSpc>
                          <a:spcPct val="107000"/>
                        </a:lnSpc>
                        <a:spcBef>
                          <a:spcPts val="0"/>
                        </a:spcBef>
                        <a:spcAft>
                          <a:spcPts val="0"/>
                        </a:spcAft>
                      </a:pPr>
                      <a:r>
                        <a:rPr lang="en-US" sz="2000" dirty="0">
                          <a:effectLst/>
                        </a:rPr>
                        <a:t>Response</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txBody>
                  <a:tcPr marL="21481" marR="21481" marT="0" marB="0" anchor="ctr"/>
                </a:tc>
                <a:tc>
                  <a:txBody>
                    <a:bodyPr/>
                    <a:lstStyle/>
                    <a:p>
                      <a:pPr marL="0" marR="0">
                        <a:lnSpc>
                          <a:spcPct val="107000"/>
                        </a:lnSpc>
                        <a:spcBef>
                          <a:spcPts val="0"/>
                        </a:spcBef>
                        <a:spcAft>
                          <a:spcPts val="0"/>
                        </a:spcAft>
                      </a:pPr>
                      <a:r>
                        <a:rPr lang="en-US" sz="2000">
                          <a:effectLst/>
                        </a:rPr>
                        <a:t>Coding </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a:txBody>
                  <a:tcPr marL="21481" marR="21481" marT="0" marB="0" anchor="ctr"/>
                </a:tc>
                <a:extLst>
                  <a:ext uri="{0D108BD9-81ED-4DB2-BD59-A6C34878D82A}">
                    <a16:rowId xmlns:a16="http://schemas.microsoft.com/office/drawing/2014/main" val="2304478772"/>
                  </a:ext>
                </a:extLst>
              </a:tr>
              <a:tr h="217334">
                <a:tc>
                  <a:txBody>
                    <a:bodyPr/>
                    <a:lstStyle/>
                    <a:p>
                      <a:pPr marL="0" marR="0">
                        <a:lnSpc>
                          <a:spcPct val="107000"/>
                        </a:lnSpc>
                        <a:spcBef>
                          <a:spcPts val="0"/>
                        </a:spcBef>
                        <a:spcAft>
                          <a:spcPts val="0"/>
                        </a:spcAft>
                      </a:pPr>
                      <a:r>
                        <a:rPr lang="en-US" sz="1050">
                          <a:effectLst/>
                        </a:rPr>
                        <a:t>Did you live with anyone who</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21481" marR="21481" marT="0" marB="0"/>
                </a:tc>
                <a:tc>
                  <a:txBody>
                    <a:bodyPr/>
                    <a:lstStyle/>
                    <a:p>
                      <a:pPr marL="0" marR="0" algn="ctr">
                        <a:lnSpc>
                          <a:spcPct val="107000"/>
                        </a:lnSpc>
                        <a:spcBef>
                          <a:spcPts val="0"/>
                        </a:spcBef>
                        <a:spcAft>
                          <a:spcPts val="0"/>
                        </a:spcAft>
                      </a:pPr>
                      <a:r>
                        <a:rPr lang="en-US" sz="1050" dirty="0">
                          <a:effectLst/>
                        </a:rPr>
                        <a:t> </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21481" marR="21481" marT="0" marB="0"/>
                </a:tc>
                <a:tc>
                  <a:txBody>
                    <a:bodyPr/>
                    <a:lstStyle/>
                    <a:p>
                      <a:pPr marL="0" marR="0">
                        <a:lnSpc>
                          <a:spcPct val="107000"/>
                        </a:lnSpc>
                        <a:spcBef>
                          <a:spcPts val="0"/>
                        </a:spcBef>
                        <a:spcAft>
                          <a:spcPts val="0"/>
                        </a:spcAft>
                      </a:pPr>
                      <a:r>
                        <a:rPr lang="en-US" sz="1050">
                          <a:effectLst/>
                        </a:rPr>
                        <a:t> </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21481" marR="21481" marT="0" marB="0"/>
                </a:tc>
                <a:tc>
                  <a:txBody>
                    <a:bodyPr/>
                    <a:lstStyle/>
                    <a:p>
                      <a:pPr marL="0" marR="0">
                        <a:lnSpc>
                          <a:spcPct val="107000"/>
                        </a:lnSpc>
                        <a:spcBef>
                          <a:spcPts val="0"/>
                        </a:spcBef>
                        <a:spcAft>
                          <a:spcPts val="0"/>
                        </a:spcAft>
                      </a:pPr>
                      <a:r>
                        <a:rPr lang="en-US" sz="1050">
                          <a:effectLst/>
                        </a:rPr>
                        <a:t> </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21481" marR="21481" marT="0" marB="0"/>
                </a:tc>
                <a:extLst>
                  <a:ext uri="{0D108BD9-81ED-4DB2-BD59-A6C34878D82A}">
                    <a16:rowId xmlns:a16="http://schemas.microsoft.com/office/drawing/2014/main" val="2993117449"/>
                  </a:ext>
                </a:extLst>
              </a:tr>
              <a:tr h="271133">
                <a:tc>
                  <a:txBody>
                    <a:bodyPr/>
                    <a:lstStyle/>
                    <a:p>
                      <a:pPr marL="0" marR="0">
                        <a:lnSpc>
                          <a:spcPct val="107000"/>
                        </a:lnSpc>
                        <a:spcBef>
                          <a:spcPts val="0"/>
                        </a:spcBef>
                        <a:spcAft>
                          <a:spcPts val="0"/>
                        </a:spcAft>
                      </a:pPr>
                      <a:r>
                        <a:rPr lang="en-US" sz="1050">
                          <a:effectLst/>
                        </a:rPr>
                        <a:t>1. was depressed, mentally ill, or suicidal?</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21481" marR="21481" marT="0" marB="0" anchor="ctr"/>
                </a:tc>
                <a:tc>
                  <a:txBody>
                    <a:bodyPr/>
                    <a:lstStyle/>
                    <a:p>
                      <a:pPr marL="0" marR="0" algn="ctr">
                        <a:lnSpc>
                          <a:spcPct val="107000"/>
                        </a:lnSpc>
                        <a:spcBef>
                          <a:spcPts val="0"/>
                        </a:spcBef>
                        <a:spcAft>
                          <a:spcPts val="0"/>
                        </a:spcAft>
                      </a:pPr>
                      <a:r>
                        <a:rPr lang="en-US" sz="1050" dirty="0">
                          <a:effectLst/>
                        </a:rPr>
                        <a:t>57,437 (15.7)</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21481" marR="21481" marT="0" marB="0" anchor="ctr"/>
                </a:tc>
                <a:tc rowSpan="4">
                  <a:txBody>
                    <a:bodyPr/>
                    <a:lstStyle/>
                    <a:p>
                      <a:pPr marL="0" marR="0">
                        <a:lnSpc>
                          <a:spcPct val="107000"/>
                        </a:lnSpc>
                        <a:spcBef>
                          <a:spcPts val="0"/>
                        </a:spcBef>
                        <a:spcAft>
                          <a:spcPts val="0"/>
                        </a:spcAft>
                      </a:pPr>
                      <a:r>
                        <a:rPr lang="en-US" sz="1050" dirty="0">
                          <a:effectLst/>
                        </a:rPr>
                        <a:t>1=Yes </a:t>
                      </a:r>
                      <a:endParaRPr lang="en-US" sz="2000" dirty="0">
                        <a:effectLst/>
                      </a:endParaRPr>
                    </a:p>
                    <a:p>
                      <a:pPr marL="0" marR="0">
                        <a:lnSpc>
                          <a:spcPct val="107000"/>
                        </a:lnSpc>
                        <a:spcBef>
                          <a:spcPts val="0"/>
                        </a:spcBef>
                        <a:spcAft>
                          <a:spcPts val="0"/>
                        </a:spcAft>
                      </a:pPr>
                      <a:r>
                        <a:rPr lang="en-US" sz="1050" dirty="0">
                          <a:effectLst/>
                        </a:rPr>
                        <a:t>2=No </a:t>
                      </a:r>
                      <a:endParaRPr lang="en-US" sz="2000" dirty="0">
                        <a:effectLst/>
                      </a:endParaRPr>
                    </a:p>
                    <a:p>
                      <a:pPr marL="0" marR="0">
                        <a:lnSpc>
                          <a:spcPct val="107000"/>
                        </a:lnSpc>
                        <a:spcBef>
                          <a:spcPts val="0"/>
                        </a:spcBef>
                        <a:spcAft>
                          <a:spcPts val="0"/>
                        </a:spcAft>
                      </a:pPr>
                      <a:r>
                        <a:rPr lang="en-US" sz="1050" dirty="0">
                          <a:effectLst/>
                        </a:rPr>
                        <a:t>7=DK/NS </a:t>
                      </a:r>
                      <a:endParaRPr lang="en-US" sz="2000" dirty="0">
                        <a:effectLst/>
                      </a:endParaRPr>
                    </a:p>
                    <a:p>
                      <a:pPr marL="0" marR="0">
                        <a:lnSpc>
                          <a:spcPct val="107000"/>
                        </a:lnSpc>
                        <a:spcBef>
                          <a:spcPts val="0"/>
                        </a:spcBef>
                        <a:spcAft>
                          <a:spcPts val="0"/>
                        </a:spcAft>
                      </a:pPr>
                      <a:r>
                        <a:rPr lang="en-US" sz="1050" dirty="0">
                          <a:effectLst/>
                        </a:rPr>
                        <a:t>9=Refused</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21481" marR="21481" marT="0" marB="0" anchor="ctr"/>
                </a:tc>
                <a:tc rowSpan="4">
                  <a:txBody>
                    <a:bodyPr/>
                    <a:lstStyle/>
                    <a:p>
                      <a:pPr marL="0" marR="0">
                        <a:lnSpc>
                          <a:spcPct val="107000"/>
                        </a:lnSpc>
                        <a:spcBef>
                          <a:spcPts val="0"/>
                        </a:spcBef>
                        <a:spcAft>
                          <a:spcPts val="0"/>
                        </a:spcAft>
                      </a:pPr>
                      <a:r>
                        <a:rPr lang="en-US" sz="1050">
                          <a:effectLst/>
                        </a:rPr>
                        <a:t>0 = No</a:t>
                      </a:r>
                      <a:endParaRPr lang="en-US" sz="2000">
                        <a:effectLst/>
                      </a:endParaRPr>
                    </a:p>
                    <a:p>
                      <a:pPr marL="0" marR="0">
                        <a:lnSpc>
                          <a:spcPct val="107000"/>
                        </a:lnSpc>
                        <a:spcBef>
                          <a:spcPts val="0"/>
                        </a:spcBef>
                        <a:spcAft>
                          <a:spcPts val="0"/>
                        </a:spcAft>
                      </a:pPr>
                      <a:r>
                        <a:rPr lang="en-US" sz="1050">
                          <a:effectLst/>
                        </a:rPr>
                        <a:t>1  = Yes</a:t>
                      </a:r>
                      <a:endParaRPr lang="en-US" sz="2000">
                        <a:effectLst/>
                      </a:endParaRPr>
                    </a:p>
                    <a:p>
                      <a:pPr marL="0" marR="0">
                        <a:lnSpc>
                          <a:spcPct val="107000"/>
                        </a:lnSpc>
                        <a:spcBef>
                          <a:spcPts val="0"/>
                        </a:spcBef>
                        <a:spcAft>
                          <a:spcPts val="0"/>
                        </a:spcAft>
                      </a:pPr>
                      <a:r>
                        <a:rPr lang="en-US" sz="1050">
                          <a:effectLst/>
                        </a:rPr>
                        <a:t>7, 9 = missing</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21481" marR="21481" marT="0" marB="0" anchor="ctr"/>
                </a:tc>
                <a:extLst>
                  <a:ext uri="{0D108BD9-81ED-4DB2-BD59-A6C34878D82A}">
                    <a16:rowId xmlns:a16="http://schemas.microsoft.com/office/drawing/2014/main" val="4064496026"/>
                  </a:ext>
                </a:extLst>
              </a:tr>
              <a:tr h="277469">
                <a:tc>
                  <a:txBody>
                    <a:bodyPr/>
                    <a:lstStyle/>
                    <a:p>
                      <a:pPr marL="0" marR="0">
                        <a:lnSpc>
                          <a:spcPct val="107000"/>
                        </a:lnSpc>
                        <a:spcBef>
                          <a:spcPts val="0"/>
                        </a:spcBef>
                        <a:spcAft>
                          <a:spcPts val="0"/>
                        </a:spcAft>
                      </a:pPr>
                      <a:r>
                        <a:rPr lang="en-US" sz="1050">
                          <a:effectLst/>
                        </a:rPr>
                        <a:t>2. was a problem drinker or alcoholic?</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21481" marR="21481" marT="0" marB="0" anchor="ctr"/>
                </a:tc>
                <a:tc>
                  <a:txBody>
                    <a:bodyPr/>
                    <a:lstStyle/>
                    <a:p>
                      <a:pPr marL="0" marR="0" algn="ctr">
                        <a:lnSpc>
                          <a:spcPct val="107000"/>
                        </a:lnSpc>
                        <a:spcBef>
                          <a:spcPts val="0"/>
                        </a:spcBef>
                        <a:spcAft>
                          <a:spcPts val="0"/>
                        </a:spcAft>
                      </a:pPr>
                      <a:r>
                        <a:rPr lang="en-US" sz="1050" dirty="0">
                          <a:effectLst/>
                        </a:rPr>
                        <a:t>57,646 (23.6)</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21481" marR="21481" marT="0" marB="0" anchor="ct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109247592"/>
                  </a:ext>
                </a:extLst>
              </a:tr>
              <a:tr h="290319">
                <a:tc>
                  <a:txBody>
                    <a:bodyPr/>
                    <a:lstStyle/>
                    <a:p>
                      <a:pPr marL="0" marR="0">
                        <a:lnSpc>
                          <a:spcPct val="107000"/>
                        </a:lnSpc>
                        <a:spcBef>
                          <a:spcPts val="0"/>
                        </a:spcBef>
                        <a:spcAft>
                          <a:spcPts val="0"/>
                        </a:spcAft>
                      </a:pPr>
                      <a:r>
                        <a:rPr lang="en-US" sz="1050">
                          <a:effectLst/>
                        </a:rPr>
                        <a:t>3. abused prescription medications?</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21481" marR="21481" marT="0" marB="0" anchor="ctr"/>
                </a:tc>
                <a:tc>
                  <a:txBody>
                    <a:bodyPr/>
                    <a:lstStyle/>
                    <a:p>
                      <a:pPr marL="0" marR="0" algn="ctr">
                        <a:lnSpc>
                          <a:spcPct val="107000"/>
                        </a:lnSpc>
                        <a:spcBef>
                          <a:spcPts val="0"/>
                        </a:spcBef>
                        <a:spcAft>
                          <a:spcPts val="0"/>
                        </a:spcAft>
                      </a:pPr>
                      <a:r>
                        <a:rPr lang="en-US" sz="1050" dirty="0">
                          <a:effectLst/>
                        </a:rPr>
                        <a:t>57,665 (7.7)</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21481" marR="21481" marT="0" marB="0" anchor="ct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4238677377"/>
                  </a:ext>
                </a:extLst>
              </a:tr>
              <a:tr h="423731">
                <a:tc>
                  <a:txBody>
                    <a:bodyPr/>
                    <a:lstStyle/>
                    <a:p>
                      <a:pPr marL="0" marR="0">
                        <a:lnSpc>
                          <a:spcPct val="107000"/>
                        </a:lnSpc>
                        <a:spcBef>
                          <a:spcPts val="0"/>
                        </a:spcBef>
                        <a:spcAft>
                          <a:spcPts val="0"/>
                        </a:spcAft>
                      </a:pPr>
                      <a:r>
                        <a:rPr lang="en-US" sz="1050">
                          <a:effectLst/>
                        </a:rPr>
                        <a:t>4. served time or was sentenced to serve time in a prison, jail, or other correctional facility?</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21481" marR="21481" marT="0" marB="0" anchor="ctr"/>
                </a:tc>
                <a:tc>
                  <a:txBody>
                    <a:bodyPr/>
                    <a:lstStyle/>
                    <a:p>
                      <a:pPr marL="0" marR="0" algn="ctr">
                        <a:lnSpc>
                          <a:spcPct val="107000"/>
                        </a:lnSpc>
                        <a:spcBef>
                          <a:spcPts val="0"/>
                        </a:spcBef>
                        <a:spcAft>
                          <a:spcPts val="0"/>
                        </a:spcAft>
                      </a:pPr>
                      <a:r>
                        <a:rPr lang="en-US" sz="1050" dirty="0">
                          <a:effectLst/>
                        </a:rPr>
                        <a:t>57,788 (4.9)</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21481" marR="21481" marT="0" marB="0" anchor="ct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4163809570"/>
                  </a:ext>
                </a:extLst>
              </a:tr>
              <a:tr h="865040">
                <a:tc>
                  <a:txBody>
                    <a:bodyPr/>
                    <a:lstStyle/>
                    <a:p>
                      <a:pPr marL="0" marR="0">
                        <a:lnSpc>
                          <a:spcPct val="107000"/>
                        </a:lnSpc>
                        <a:spcBef>
                          <a:spcPts val="0"/>
                        </a:spcBef>
                        <a:spcAft>
                          <a:spcPts val="0"/>
                        </a:spcAft>
                      </a:pPr>
                      <a:r>
                        <a:rPr lang="en-US" sz="1050" dirty="0">
                          <a:effectLst/>
                        </a:rPr>
                        <a:t>5. Were your parents never married, separated or divorced?</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21481" marR="21481" marT="0" marB="0" anchor="ctr"/>
                </a:tc>
                <a:tc>
                  <a:txBody>
                    <a:bodyPr/>
                    <a:lstStyle/>
                    <a:p>
                      <a:pPr marL="0" marR="0" algn="ctr">
                        <a:lnSpc>
                          <a:spcPct val="107000"/>
                        </a:lnSpc>
                        <a:spcBef>
                          <a:spcPts val="0"/>
                        </a:spcBef>
                        <a:spcAft>
                          <a:spcPts val="0"/>
                        </a:spcAft>
                      </a:pPr>
                      <a:r>
                        <a:rPr lang="en-US" sz="1050" dirty="0">
                          <a:effectLst/>
                        </a:rPr>
                        <a:t>57,219 (21.0)</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21481" marR="21481" marT="0" marB="0" anchor="ctr"/>
                </a:tc>
                <a:tc>
                  <a:txBody>
                    <a:bodyPr/>
                    <a:lstStyle/>
                    <a:p>
                      <a:pPr marL="0" marR="0">
                        <a:lnSpc>
                          <a:spcPct val="107000"/>
                        </a:lnSpc>
                        <a:spcBef>
                          <a:spcPts val="0"/>
                        </a:spcBef>
                        <a:spcAft>
                          <a:spcPts val="0"/>
                        </a:spcAft>
                      </a:pPr>
                      <a:r>
                        <a:rPr lang="en-US" sz="1050">
                          <a:effectLst/>
                        </a:rPr>
                        <a:t>1=Yes </a:t>
                      </a:r>
                      <a:endParaRPr lang="en-US" sz="2000">
                        <a:effectLst/>
                      </a:endParaRPr>
                    </a:p>
                    <a:p>
                      <a:pPr marL="0" marR="0">
                        <a:lnSpc>
                          <a:spcPct val="107000"/>
                        </a:lnSpc>
                        <a:spcBef>
                          <a:spcPts val="0"/>
                        </a:spcBef>
                        <a:spcAft>
                          <a:spcPts val="0"/>
                        </a:spcAft>
                      </a:pPr>
                      <a:r>
                        <a:rPr lang="en-US" sz="1050">
                          <a:effectLst/>
                        </a:rPr>
                        <a:t>2=No </a:t>
                      </a:r>
                      <a:endParaRPr lang="en-US" sz="2000">
                        <a:effectLst/>
                      </a:endParaRPr>
                    </a:p>
                    <a:p>
                      <a:pPr marL="0" marR="0">
                        <a:lnSpc>
                          <a:spcPct val="107000"/>
                        </a:lnSpc>
                        <a:spcBef>
                          <a:spcPts val="0"/>
                        </a:spcBef>
                        <a:spcAft>
                          <a:spcPts val="0"/>
                        </a:spcAft>
                      </a:pPr>
                      <a:r>
                        <a:rPr lang="en-US" sz="1050">
                          <a:effectLst/>
                        </a:rPr>
                        <a:t>8=Parents not married </a:t>
                      </a:r>
                      <a:endParaRPr lang="en-US" sz="2000">
                        <a:effectLst/>
                      </a:endParaRPr>
                    </a:p>
                    <a:p>
                      <a:pPr marL="0" marR="0">
                        <a:lnSpc>
                          <a:spcPct val="107000"/>
                        </a:lnSpc>
                        <a:spcBef>
                          <a:spcPts val="0"/>
                        </a:spcBef>
                        <a:spcAft>
                          <a:spcPts val="0"/>
                        </a:spcAft>
                      </a:pPr>
                      <a:r>
                        <a:rPr lang="en-US" sz="1050">
                          <a:effectLst/>
                        </a:rPr>
                        <a:t>7=DK/NS 9=Refused</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21481" marR="21481" marT="0" marB="0" anchor="ctr"/>
                </a:tc>
                <a:tc>
                  <a:txBody>
                    <a:bodyPr/>
                    <a:lstStyle/>
                    <a:p>
                      <a:pPr marL="0" marR="0">
                        <a:lnSpc>
                          <a:spcPct val="107000"/>
                        </a:lnSpc>
                        <a:spcBef>
                          <a:spcPts val="0"/>
                        </a:spcBef>
                        <a:spcAft>
                          <a:spcPts val="0"/>
                        </a:spcAft>
                      </a:pPr>
                      <a:r>
                        <a:rPr lang="en-US" sz="1050" dirty="0">
                          <a:effectLst/>
                        </a:rPr>
                        <a:t>1 = divorced, separated, never married</a:t>
                      </a:r>
                      <a:endParaRPr lang="en-US" sz="2000" dirty="0">
                        <a:effectLst/>
                      </a:endParaRPr>
                    </a:p>
                    <a:p>
                      <a:pPr marL="0" marR="0">
                        <a:lnSpc>
                          <a:spcPct val="107000"/>
                        </a:lnSpc>
                        <a:spcBef>
                          <a:spcPts val="0"/>
                        </a:spcBef>
                        <a:spcAft>
                          <a:spcPts val="0"/>
                        </a:spcAft>
                      </a:pPr>
                      <a:r>
                        <a:rPr lang="en-US" sz="1050" dirty="0">
                          <a:effectLst/>
                        </a:rPr>
                        <a:t>0 = not divorced, separated or married</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21481" marR="21481" marT="0" marB="0" anchor="ctr"/>
                </a:tc>
                <a:extLst>
                  <a:ext uri="{0D108BD9-81ED-4DB2-BD59-A6C34878D82A}">
                    <a16:rowId xmlns:a16="http://schemas.microsoft.com/office/drawing/2014/main" val="3360240817"/>
                  </a:ext>
                </a:extLst>
              </a:tr>
              <a:tr h="290319">
                <a:tc>
                  <a:txBody>
                    <a:bodyPr/>
                    <a:lstStyle/>
                    <a:p>
                      <a:pPr marL="0" marR="0">
                        <a:lnSpc>
                          <a:spcPct val="107000"/>
                        </a:lnSpc>
                        <a:spcBef>
                          <a:spcPts val="0"/>
                        </a:spcBef>
                        <a:spcAft>
                          <a:spcPts val="0"/>
                        </a:spcAft>
                      </a:pPr>
                      <a:r>
                        <a:rPr lang="en-US" sz="1050">
                          <a:effectLst/>
                        </a:rPr>
                        <a:t>How often did your parents or adults in your home ever: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21481" marR="21481" marT="0" marB="0" anchor="ctr"/>
                </a:tc>
                <a:tc>
                  <a:txBody>
                    <a:bodyPr/>
                    <a:lstStyle/>
                    <a:p>
                      <a:pPr marL="0" marR="0" algn="ctr">
                        <a:lnSpc>
                          <a:spcPct val="107000"/>
                        </a:lnSpc>
                        <a:spcBef>
                          <a:spcPts val="0"/>
                        </a:spcBef>
                        <a:spcAft>
                          <a:spcPts val="0"/>
                        </a:spcAft>
                      </a:pPr>
                      <a:r>
                        <a:rPr lang="en-US" sz="1050" dirty="0">
                          <a:effectLst/>
                        </a:rPr>
                        <a:t> </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21481" marR="21481" marT="0" marB="0" anchor="ctr"/>
                </a:tc>
                <a:tc rowSpan="8">
                  <a:txBody>
                    <a:bodyPr/>
                    <a:lstStyle/>
                    <a:p>
                      <a:pPr marL="0" marR="0">
                        <a:lnSpc>
                          <a:spcPct val="107000"/>
                        </a:lnSpc>
                        <a:spcBef>
                          <a:spcPts val="0"/>
                        </a:spcBef>
                        <a:spcAft>
                          <a:spcPts val="0"/>
                        </a:spcAft>
                      </a:pPr>
                      <a:r>
                        <a:rPr lang="en-US" sz="1050" dirty="0">
                          <a:effectLst/>
                        </a:rPr>
                        <a:t>1=Never </a:t>
                      </a:r>
                    </a:p>
                    <a:p>
                      <a:pPr marL="0" marR="0">
                        <a:lnSpc>
                          <a:spcPct val="107000"/>
                        </a:lnSpc>
                        <a:spcBef>
                          <a:spcPts val="0"/>
                        </a:spcBef>
                        <a:spcAft>
                          <a:spcPts val="0"/>
                        </a:spcAft>
                      </a:pPr>
                      <a:r>
                        <a:rPr lang="en-US" sz="1050" dirty="0">
                          <a:effectLst/>
                        </a:rPr>
                        <a:t>2=Once </a:t>
                      </a:r>
                    </a:p>
                    <a:p>
                      <a:pPr marL="0" marR="0">
                        <a:lnSpc>
                          <a:spcPct val="107000"/>
                        </a:lnSpc>
                        <a:spcBef>
                          <a:spcPts val="0"/>
                        </a:spcBef>
                        <a:spcAft>
                          <a:spcPts val="0"/>
                        </a:spcAft>
                      </a:pPr>
                      <a:r>
                        <a:rPr lang="en-US" sz="1050" dirty="0">
                          <a:effectLst/>
                        </a:rPr>
                        <a:t>3=More than once </a:t>
                      </a:r>
                    </a:p>
                    <a:p>
                      <a:pPr marL="0" marR="0">
                        <a:lnSpc>
                          <a:spcPct val="107000"/>
                        </a:lnSpc>
                        <a:spcBef>
                          <a:spcPts val="0"/>
                        </a:spcBef>
                        <a:spcAft>
                          <a:spcPts val="0"/>
                        </a:spcAft>
                      </a:pPr>
                      <a:r>
                        <a:rPr lang="en-US" sz="1050" dirty="0">
                          <a:effectLst/>
                        </a:rPr>
                        <a:t>7=DK/NS </a:t>
                      </a:r>
                    </a:p>
                    <a:p>
                      <a:pPr marL="0" marR="0">
                        <a:lnSpc>
                          <a:spcPct val="107000"/>
                        </a:lnSpc>
                        <a:spcBef>
                          <a:spcPts val="0"/>
                        </a:spcBef>
                        <a:spcAft>
                          <a:spcPts val="0"/>
                        </a:spcAft>
                      </a:pPr>
                      <a:r>
                        <a:rPr lang="en-US" sz="1050" dirty="0">
                          <a:effectLst/>
                        </a:rPr>
                        <a:t>9=Refused</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21481" marR="21481" marT="0" marB="0" anchor="ctr"/>
                </a:tc>
                <a:tc rowSpan="8">
                  <a:txBody>
                    <a:bodyPr/>
                    <a:lstStyle/>
                    <a:p>
                      <a:pPr marL="0" marR="0">
                        <a:lnSpc>
                          <a:spcPct val="107000"/>
                        </a:lnSpc>
                        <a:spcBef>
                          <a:spcPts val="0"/>
                        </a:spcBef>
                        <a:spcAft>
                          <a:spcPts val="0"/>
                        </a:spcAft>
                      </a:pPr>
                      <a:r>
                        <a:rPr lang="en-US" sz="1050" dirty="0">
                          <a:effectLst/>
                        </a:rPr>
                        <a:t>0 = never</a:t>
                      </a:r>
                    </a:p>
                    <a:p>
                      <a:pPr marL="0" marR="0">
                        <a:lnSpc>
                          <a:spcPct val="107000"/>
                        </a:lnSpc>
                        <a:spcBef>
                          <a:spcPts val="0"/>
                        </a:spcBef>
                        <a:spcAft>
                          <a:spcPts val="0"/>
                        </a:spcAft>
                      </a:pPr>
                      <a:r>
                        <a:rPr lang="en-US" sz="1050" dirty="0">
                          <a:effectLst/>
                        </a:rPr>
                        <a:t>1 = one or more times</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21481" marR="21481" marT="0" marB="0" anchor="ctr"/>
                </a:tc>
                <a:extLst>
                  <a:ext uri="{0D108BD9-81ED-4DB2-BD59-A6C34878D82A}">
                    <a16:rowId xmlns:a16="http://schemas.microsoft.com/office/drawing/2014/main" val="2981688603"/>
                  </a:ext>
                </a:extLst>
              </a:tr>
              <a:tr h="262148">
                <a:tc>
                  <a:txBody>
                    <a:bodyPr/>
                    <a:lstStyle/>
                    <a:p>
                      <a:pPr marL="0" marR="0">
                        <a:lnSpc>
                          <a:spcPct val="107000"/>
                        </a:lnSpc>
                        <a:spcBef>
                          <a:spcPts val="0"/>
                        </a:spcBef>
                        <a:spcAft>
                          <a:spcPts val="0"/>
                        </a:spcAft>
                      </a:pPr>
                      <a:r>
                        <a:rPr lang="en-US" sz="1050">
                          <a:effectLst/>
                        </a:rPr>
                        <a:t>6. slap, hit, kick, punch or beat each other up?</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21481" marR="21481" marT="0" marB="0" anchor="ctr"/>
                </a:tc>
                <a:tc>
                  <a:txBody>
                    <a:bodyPr/>
                    <a:lstStyle/>
                    <a:p>
                      <a:pPr marL="0" marR="0" algn="ctr">
                        <a:lnSpc>
                          <a:spcPct val="107000"/>
                        </a:lnSpc>
                        <a:spcBef>
                          <a:spcPts val="0"/>
                        </a:spcBef>
                        <a:spcAft>
                          <a:spcPts val="0"/>
                        </a:spcAft>
                      </a:pPr>
                      <a:r>
                        <a:rPr lang="en-US" sz="1050" dirty="0">
                          <a:effectLst/>
                        </a:rPr>
                        <a:t>57,019 (14.9)</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21481" marR="21481" marT="0" marB="0" anchor="ct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833054587"/>
                  </a:ext>
                </a:extLst>
              </a:tr>
              <a:tr h="305882">
                <a:tc>
                  <a:txBody>
                    <a:bodyPr/>
                    <a:lstStyle/>
                    <a:p>
                      <a:pPr marL="0" marR="0">
                        <a:lnSpc>
                          <a:spcPct val="107000"/>
                        </a:lnSpc>
                        <a:spcBef>
                          <a:spcPts val="0"/>
                        </a:spcBef>
                        <a:spcAft>
                          <a:spcPts val="0"/>
                        </a:spcAft>
                      </a:pPr>
                      <a:r>
                        <a:rPr lang="en-US" sz="1050">
                          <a:effectLst/>
                        </a:rPr>
                        <a:t>7. hit, beat, kick, or physically hurt you in any way? Do not include spanking</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21481" marR="21481" marT="0" marB="0" anchor="ctr"/>
                </a:tc>
                <a:tc>
                  <a:txBody>
                    <a:bodyPr/>
                    <a:lstStyle/>
                    <a:p>
                      <a:pPr marL="0" marR="0" algn="ctr">
                        <a:lnSpc>
                          <a:spcPct val="107000"/>
                        </a:lnSpc>
                        <a:spcBef>
                          <a:spcPts val="0"/>
                        </a:spcBef>
                        <a:spcAft>
                          <a:spcPts val="0"/>
                        </a:spcAft>
                      </a:pPr>
                      <a:r>
                        <a:rPr lang="en-US" sz="1050" dirty="0">
                          <a:effectLst/>
                        </a:rPr>
                        <a:t>57,468 (15.3)</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21481" marR="21481" marT="0" marB="0" anchor="ct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886999125"/>
                  </a:ext>
                </a:extLst>
              </a:tr>
              <a:tr h="267648">
                <a:tc>
                  <a:txBody>
                    <a:bodyPr/>
                    <a:lstStyle/>
                    <a:p>
                      <a:pPr marL="0" marR="0">
                        <a:lnSpc>
                          <a:spcPct val="107000"/>
                        </a:lnSpc>
                        <a:spcBef>
                          <a:spcPts val="0"/>
                        </a:spcBef>
                        <a:spcAft>
                          <a:spcPts val="0"/>
                        </a:spcAft>
                      </a:pPr>
                      <a:r>
                        <a:rPr lang="en-US" sz="1050" dirty="0">
                          <a:effectLst/>
                        </a:rPr>
                        <a:t>8. swore at you, insulted you, or put you down?</a:t>
                      </a:r>
                      <a:endParaRPr lang="en-US" sz="105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21481" marR="21481" marT="0" marB="0" anchor="ctr"/>
                </a:tc>
                <a:tc>
                  <a:txBody>
                    <a:bodyPr/>
                    <a:lstStyle/>
                    <a:p>
                      <a:pPr marL="0" marR="0" algn="ctr">
                        <a:lnSpc>
                          <a:spcPct val="107000"/>
                        </a:lnSpc>
                        <a:spcBef>
                          <a:spcPts val="0"/>
                        </a:spcBef>
                        <a:spcAft>
                          <a:spcPts val="0"/>
                        </a:spcAft>
                      </a:pPr>
                      <a:r>
                        <a:rPr lang="en-US" sz="1050" dirty="0">
                          <a:effectLst/>
                        </a:rPr>
                        <a:t>57,103 (31.5)</a:t>
                      </a:r>
                      <a:endParaRPr lang="en-US" sz="105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21481" marR="21481" marT="0" marB="0" anchor="ct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2277309108"/>
                  </a:ext>
                </a:extLst>
              </a:tr>
              <a:tr h="290319">
                <a:tc>
                  <a:txBody>
                    <a:bodyPr/>
                    <a:lstStyle/>
                    <a:p>
                      <a:pPr marL="0" marR="0">
                        <a:lnSpc>
                          <a:spcPct val="107000"/>
                        </a:lnSpc>
                        <a:spcBef>
                          <a:spcPts val="0"/>
                        </a:spcBef>
                        <a:spcAft>
                          <a:spcPts val="0"/>
                        </a:spcAft>
                      </a:pPr>
                      <a:r>
                        <a:rPr lang="en-US" sz="1050">
                          <a:effectLst/>
                        </a:rPr>
                        <a:t>How often did anyone at least 5 years older than you or an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21481" marR="21481" marT="0" marB="0" anchor="ctr"/>
                </a:tc>
                <a:tc>
                  <a:txBody>
                    <a:bodyPr/>
                    <a:lstStyle/>
                    <a:p>
                      <a:pPr marL="0" marR="0" algn="ctr">
                        <a:lnSpc>
                          <a:spcPct val="107000"/>
                        </a:lnSpc>
                        <a:spcBef>
                          <a:spcPts val="0"/>
                        </a:spcBef>
                        <a:spcAft>
                          <a:spcPts val="0"/>
                        </a:spcAft>
                      </a:pPr>
                      <a:r>
                        <a:rPr lang="en-US" sz="1050" dirty="0">
                          <a:effectLst/>
                        </a:rPr>
                        <a:t> </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21481" marR="21481" marT="0" marB="0" anchor="ct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2355177431"/>
                  </a:ext>
                </a:extLst>
              </a:tr>
              <a:tr h="270465">
                <a:tc>
                  <a:txBody>
                    <a:bodyPr/>
                    <a:lstStyle/>
                    <a:p>
                      <a:pPr marL="0" marR="0">
                        <a:lnSpc>
                          <a:spcPct val="107000"/>
                        </a:lnSpc>
                        <a:spcBef>
                          <a:spcPts val="0"/>
                        </a:spcBef>
                        <a:spcAft>
                          <a:spcPts val="0"/>
                        </a:spcAft>
                      </a:pPr>
                      <a:r>
                        <a:rPr lang="en-US" sz="1050">
                          <a:effectLst/>
                        </a:rPr>
                        <a:t>9. adult, ever touch you sexually?</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21481" marR="21481" marT="0" marB="0" anchor="ctr"/>
                </a:tc>
                <a:tc>
                  <a:txBody>
                    <a:bodyPr/>
                    <a:lstStyle/>
                    <a:p>
                      <a:pPr marL="0" marR="0" algn="ctr">
                        <a:lnSpc>
                          <a:spcPct val="107000"/>
                        </a:lnSpc>
                        <a:spcBef>
                          <a:spcPts val="0"/>
                        </a:spcBef>
                        <a:spcAft>
                          <a:spcPts val="0"/>
                        </a:spcAft>
                      </a:pPr>
                      <a:r>
                        <a:rPr lang="en-US" sz="1050" dirty="0">
                          <a:effectLst/>
                        </a:rPr>
                        <a:t>57,272 (10.3)</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21481" marR="21481" marT="0" marB="0" anchor="ct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2355878061"/>
                  </a:ext>
                </a:extLst>
              </a:tr>
              <a:tr h="290319">
                <a:tc>
                  <a:txBody>
                    <a:bodyPr/>
                    <a:lstStyle/>
                    <a:p>
                      <a:pPr marL="0" marR="0">
                        <a:lnSpc>
                          <a:spcPct val="107000"/>
                        </a:lnSpc>
                        <a:spcBef>
                          <a:spcPts val="0"/>
                        </a:spcBef>
                        <a:spcAft>
                          <a:spcPts val="0"/>
                        </a:spcAft>
                      </a:pPr>
                      <a:r>
                        <a:rPr lang="en-US" sz="1050" dirty="0">
                          <a:effectLst/>
                        </a:rPr>
                        <a:t>10. try to make you touch them sexually?</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21481" marR="21481" marT="0" marB="0" anchor="ctr"/>
                </a:tc>
                <a:tc>
                  <a:txBody>
                    <a:bodyPr/>
                    <a:lstStyle/>
                    <a:p>
                      <a:pPr marL="0" marR="0" algn="ctr">
                        <a:lnSpc>
                          <a:spcPct val="107000"/>
                        </a:lnSpc>
                        <a:spcBef>
                          <a:spcPts val="0"/>
                        </a:spcBef>
                        <a:spcAft>
                          <a:spcPts val="0"/>
                        </a:spcAft>
                      </a:pPr>
                      <a:r>
                        <a:rPr lang="en-US" sz="1050" dirty="0">
                          <a:effectLst/>
                        </a:rPr>
                        <a:t>57,320 (7.1)</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21481" marR="21481" marT="0" marB="0" anchor="ct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877747024"/>
                  </a:ext>
                </a:extLst>
              </a:tr>
              <a:tr h="242609">
                <a:tc>
                  <a:txBody>
                    <a:bodyPr/>
                    <a:lstStyle/>
                    <a:p>
                      <a:pPr marL="0" marR="0">
                        <a:lnSpc>
                          <a:spcPct val="107000"/>
                        </a:lnSpc>
                        <a:spcBef>
                          <a:spcPts val="0"/>
                        </a:spcBef>
                        <a:spcAft>
                          <a:spcPts val="0"/>
                        </a:spcAft>
                      </a:pPr>
                      <a:r>
                        <a:rPr lang="en-US" sz="1050">
                          <a:effectLst/>
                        </a:rPr>
                        <a:t>11. force you to have sex?</a:t>
                      </a:r>
                      <a:endParaRPr lang="en-US" sz="20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21481" marR="21481" marT="0" marB="0" anchor="ctr"/>
                </a:tc>
                <a:tc>
                  <a:txBody>
                    <a:bodyPr/>
                    <a:lstStyle/>
                    <a:p>
                      <a:pPr marL="0" marR="0" algn="ctr">
                        <a:lnSpc>
                          <a:spcPct val="107000"/>
                        </a:lnSpc>
                        <a:spcBef>
                          <a:spcPts val="0"/>
                        </a:spcBef>
                        <a:spcAft>
                          <a:spcPts val="0"/>
                        </a:spcAft>
                      </a:pPr>
                      <a:r>
                        <a:rPr lang="en-US" sz="1050" dirty="0">
                          <a:effectLst/>
                        </a:rPr>
                        <a:t>57,329 (4.0)</a:t>
                      </a:r>
                      <a:endParaRPr lang="en-US" sz="2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21481" marR="21481" marT="0" marB="0" anchor="ct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3385017774"/>
                  </a:ext>
                </a:extLst>
              </a:tr>
            </a:tbl>
          </a:graphicData>
        </a:graphic>
      </p:graphicFrame>
      <p:sp>
        <p:nvSpPr>
          <p:cNvPr id="3" name="Slide Number Placeholder 2">
            <a:extLst>
              <a:ext uri="{FF2B5EF4-FFF2-40B4-BE49-F238E27FC236}">
                <a16:creationId xmlns:a16="http://schemas.microsoft.com/office/drawing/2014/main" id="{88FF37CD-813C-4A61-AE71-5423AC68FBC4}"/>
              </a:ext>
            </a:extLst>
          </p:cNvPr>
          <p:cNvSpPr>
            <a:spLocks noGrp="1"/>
          </p:cNvSpPr>
          <p:nvPr>
            <p:ph type="sldNum" sz="quarter" idx="12"/>
          </p:nvPr>
        </p:nvSpPr>
        <p:spPr/>
        <p:txBody>
          <a:bodyPr/>
          <a:lstStyle/>
          <a:p>
            <a:fld id="{F340E77E-47D6-4376-A2CE-31FD93B84F0E}" type="slidenum">
              <a:rPr lang="en-US" smtClean="0"/>
              <a:t>13</a:t>
            </a:fld>
            <a:endParaRPr lang="en-US"/>
          </a:p>
        </p:txBody>
      </p:sp>
    </p:spTree>
    <p:extLst>
      <p:ext uri="{BB962C8B-B14F-4D97-AF65-F5344CB8AC3E}">
        <p14:creationId xmlns:p14="http://schemas.microsoft.com/office/powerpoint/2010/main" val="1630142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B79E187-BAF3-4FAA-9BBD-7497D5875AAB}"/>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F340E77E-47D6-4376-A2CE-31FD93B84F0E}" type="slidenum">
              <a:rPr lang="en-US" smtClean="0"/>
              <a:pPr>
                <a:spcAft>
                  <a:spcPts val="600"/>
                </a:spcAft>
              </a:pPr>
              <a:t>14</a:t>
            </a:fld>
            <a:endParaRPr lang="en-US"/>
          </a:p>
        </p:txBody>
      </p:sp>
      <p:graphicFrame>
        <p:nvGraphicFramePr>
          <p:cNvPr id="4" name="Content Placeholder 3">
            <a:extLst>
              <a:ext uri="{FF2B5EF4-FFF2-40B4-BE49-F238E27FC236}">
                <a16:creationId xmlns:a16="http://schemas.microsoft.com/office/drawing/2014/main" id="{CB8A0BE8-27A3-463C-9E24-2B3B453B7283}"/>
              </a:ext>
            </a:extLst>
          </p:cNvPr>
          <p:cNvGraphicFramePr>
            <a:graphicFrameLocks noGrp="1"/>
          </p:cNvGraphicFramePr>
          <p:nvPr>
            <p:ph idx="4294967295"/>
            <p:extLst>
              <p:ext uri="{D42A27DB-BD31-4B8C-83A1-F6EECF244321}">
                <p14:modId xmlns:p14="http://schemas.microsoft.com/office/powerpoint/2010/main" val="3214585083"/>
              </p:ext>
            </p:extLst>
          </p:nvPr>
        </p:nvGraphicFramePr>
        <p:xfrm>
          <a:off x="336884" y="411983"/>
          <a:ext cx="11379494" cy="6203306"/>
        </p:xfrm>
        <a:graphic>
          <a:graphicData uri="http://schemas.openxmlformats.org/drawingml/2006/table">
            <a:tbl>
              <a:tblPr firstRow="1" bandRow="1">
                <a:tableStyleId>{EB344D84-9AFB-497E-A393-DC336BA19D2E}</a:tableStyleId>
              </a:tblPr>
              <a:tblGrid>
                <a:gridCol w="6015905">
                  <a:extLst>
                    <a:ext uri="{9D8B030D-6E8A-4147-A177-3AD203B41FA5}">
                      <a16:colId xmlns:a16="http://schemas.microsoft.com/office/drawing/2014/main" val="3032214581"/>
                    </a:ext>
                  </a:extLst>
                </a:gridCol>
                <a:gridCol w="999709">
                  <a:extLst>
                    <a:ext uri="{9D8B030D-6E8A-4147-A177-3AD203B41FA5}">
                      <a16:colId xmlns:a16="http://schemas.microsoft.com/office/drawing/2014/main" val="3329370911"/>
                    </a:ext>
                  </a:extLst>
                </a:gridCol>
                <a:gridCol w="950031">
                  <a:extLst>
                    <a:ext uri="{9D8B030D-6E8A-4147-A177-3AD203B41FA5}">
                      <a16:colId xmlns:a16="http://schemas.microsoft.com/office/drawing/2014/main" val="1241570361"/>
                    </a:ext>
                  </a:extLst>
                </a:gridCol>
                <a:gridCol w="950031">
                  <a:extLst>
                    <a:ext uri="{9D8B030D-6E8A-4147-A177-3AD203B41FA5}">
                      <a16:colId xmlns:a16="http://schemas.microsoft.com/office/drawing/2014/main" val="1716865963"/>
                    </a:ext>
                  </a:extLst>
                </a:gridCol>
                <a:gridCol w="782993">
                  <a:extLst>
                    <a:ext uri="{9D8B030D-6E8A-4147-A177-3AD203B41FA5}">
                      <a16:colId xmlns:a16="http://schemas.microsoft.com/office/drawing/2014/main" val="360944707"/>
                    </a:ext>
                  </a:extLst>
                </a:gridCol>
                <a:gridCol w="908272">
                  <a:extLst>
                    <a:ext uri="{9D8B030D-6E8A-4147-A177-3AD203B41FA5}">
                      <a16:colId xmlns:a16="http://schemas.microsoft.com/office/drawing/2014/main" val="759140099"/>
                    </a:ext>
                  </a:extLst>
                </a:gridCol>
                <a:gridCol w="772553">
                  <a:extLst>
                    <a:ext uri="{9D8B030D-6E8A-4147-A177-3AD203B41FA5}">
                      <a16:colId xmlns:a16="http://schemas.microsoft.com/office/drawing/2014/main" val="3286620710"/>
                    </a:ext>
                  </a:extLst>
                </a:gridCol>
              </a:tblGrid>
              <a:tr h="740894">
                <a:tc gridSpan="7">
                  <a:txBody>
                    <a:bodyPr/>
                    <a:lstStyle/>
                    <a:p>
                      <a:pPr marL="0" marR="0" algn="l">
                        <a:lnSpc>
                          <a:spcPct val="200000"/>
                        </a:lnSpc>
                        <a:spcBef>
                          <a:spcPts val="0"/>
                        </a:spcBef>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2400" b="1" dirty="0">
                          <a:solidFill>
                            <a:schemeClr val="bg1"/>
                          </a:solidFill>
                          <a:effectLst/>
                        </a:rPr>
                        <a:t>Multiple Exposure and Cumulative Impact</a:t>
                      </a:r>
                      <a:endParaRPr lang="en-US" sz="2400" b="1" dirty="0">
                        <a:solidFill>
                          <a:schemeClr val="bg1"/>
                        </a:solidFill>
                        <a:effectLst/>
                        <a:latin typeface="+mj-lt"/>
                        <a:ea typeface="Calibri" panose="020F0502020204030204" pitchFamily="34" charset="0"/>
                        <a:cs typeface="Times New Roman" panose="02020603050405020304" pitchFamily="18" charset="0"/>
                      </a:endParaRPr>
                    </a:p>
                  </a:txBody>
                  <a:tcPr marL="58228" marR="17069" marT="29114" marB="29114"/>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277256257"/>
                  </a:ext>
                </a:extLst>
              </a:tr>
              <a:tr h="571492">
                <a:tc>
                  <a:txBody>
                    <a:bodyPr/>
                    <a:lstStyle/>
                    <a:p>
                      <a:pPr marL="0" marR="0">
                        <a:lnSpc>
                          <a:spcPct val="200000"/>
                        </a:lnSpc>
                        <a:spcBef>
                          <a:spcPts val="0"/>
                        </a:spcBef>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800" b="1" dirty="0">
                          <a:solidFill>
                            <a:schemeClr val="tx1">
                              <a:lumMod val="75000"/>
                              <a:lumOff val="25000"/>
                            </a:schemeClr>
                          </a:solidFill>
                          <a:effectLst/>
                        </a:rPr>
                        <a:t>ACE Category</a:t>
                      </a:r>
                      <a:endParaRPr lang="en-US" sz="1800" b="1" dirty="0">
                        <a:solidFill>
                          <a:schemeClr val="tx1">
                            <a:lumMod val="75000"/>
                            <a:lumOff val="25000"/>
                          </a:schemeClr>
                        </a:solidFill>
                        <a:effectLst/>
                        <a:latin typeface="+mj-lt"/>
                        <a:ea typeface="Calibri" panose="020F0502020204030204" pitchFamily="34" charset="0"/>
                        <a:cs typeface="Times New Roman" panose="02020603050405020304" pitchFamily="18" charset="0"/>
                      </a:endParaRPr>
                    </a:p>
                  </a:txBody>
                  <a:tcPr marL="58228" marR="17069" marT="29114" marB="29114"/>
                </a:tc>
                <a:tc>
                  <a:txBody>
                    <a:bodyPr/>
                    <a:lstStyle/>
                    <a:p>
                      <a:pPr marL="0" marR="0" algn="r">
                        <a:lnSpc>
                          <a:spcPct val="200000"/>
                        </a:lnSpc>
                        <a:spcBef>
                          <a:spcPts val="0"/>
                        </a:spcBef>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800" b="1" dirty="0">
                          <a:solidFill>
                            <a:schemeClr val="tx1">
                              <a:lumMod val="75000"/>
                              <a:lumOff val="25000"/>
                            </a:schemeClr>
                          </a:solidFill>
                          <a:effectLst/>
                        </a:rPr>
                        <a:t>NONE</a:t>
                      </a:r>
                      <a:endParaRPr lang="en-US" sz="1800" b="1" dirty="0">
                        <a:solidFill>
                          <a:schemeClr val="tx1">
                            <a:lumMod val="75000"/>
                            <a:lumOff val="25000"/>
                          </a:schemeClr>
                        </a:solidFill>
                        <a:effectLst/>
                        <a:latin typeface="+mj-lt"/>
                        <a:ea typeface="Calibri" panose="020F0502020204030204" pitchFamily="34" charset="0"/>
                        <a:cs typeface="Times New Roman" panose="02020603050405020304" pitchFamily="18" charset="0"/>
                      </a:endParaRPr>
                    </a:p>
                  </a:txBody>
                  <a:tcPr marL="58228" marR="17069" marT="29114" marB="29114"/>
                </a:tc>
                <a:tc>
                  <a:txBody>
                    <a:bodyPr/>
                    <a:lstStyle/>
                    <a:p>
                      <a:pPr marL="0" marR="0" algn="r">
                        <a:lnSpc>
                          <a:spcPct val="200000"/>
                        </a:lnSpc>
                        <a:spcBef>
                          <a:spcPts val="0"/>
                        </a:spcBef>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800" b="0" dirty="0">
                          <a:solidFill>
                            <a:schemeClr val="tx1"/>
                          </a:solidFill>
                          <a:effectLst/>
                        </a:rPr>
                        <a:t>≥1</a:t>
                      </a:r>
                      <a:endParaRPr lang="en-US" sz="1800" b="0" dirty="0">
                        <a:solidFill>
                          <a:schemeClr val="tx1"/>
                        </a:solidFill>
                        <a:effectLst/>
                        <a:latin typeface="+mj-lt"/>
                        <a:ea typeface="Calibri" panose="020F0502020204030204" pitchFamily="34" charset="0"/>
                        <a:cs typeface="Times New Roman" panose="02020603050405020304" pitchFamily="18" charset="0"/>
                      </a:endParaRPr>
                    </a:p>
                  </a:txBody>
                  <a:tcPr marL="58228" marR="17069" marT="29114" marB="29114"/>
                </a:tc>
                <a:tc>
                  <a:txBody>
                    <a:bodyPr/>
                    <a:lstStyle/>
                    <a:p>
                      <a:pPr marL="0" marR="0" algn="r">
                        <a:lnSpc>
                          <a:spcPct val="200000"/>
                        </a:lnSpc>
                        <a:spcBef>
                          <a:spcPts val="0"/>
                        </a:spcBef>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800" b="1" dirty="0">
                          <a:solidFill>
                            <a:schemeClr val="tx1">
                              <a:lumMod val="75000"/>
                              <a:lumOff val="25000"/>
                            </a:schemeClr>
                          </a:solidFill>
                          <a:effectLst/>
                        </a:rPr>
                        <a:t>≥2</a:t>
                      </a:r>
                      <a:endParaRPr lang="en-US" sz="1800" b="1" dirty="0">
                        <a:solidFill>
                          <a:schemeClr val="tx1">
                            <a:lumMod val="75000"/>
                            <a:lumOff val="25000"/>
                          </a:schemeClr>
                        </a:solidFill>
                        <a:effectLst/>
                        <a:latin typeface="+mj-lt"/>
                        <a:ea typeface="Calibri" panose="020F0502020204030204" pitchFamily="34" charset="0"/>
                        <a:cs typeface="Times New Roman" panose="02020603050405020304" pitchFamily="18" charset="0"/>
                      </a:endParaRPr>
                    </a:p>
                  </a:txBody>
                  <a:tcPr marL="58228" marR="17069" marT="29114" marB="29114"/>
                </a:tc>
                <a:tc>
                  <a:txBody>
                    <a:bodyPr/>
                    <a:lstStyle/>
                    <a:p>
                      <a:pPr marL="0" marR="0" algn="r">
                        <a:lnSpc>
                          <a:spcPct val="200000"/>
                        </a:lnSpc>
                        <a:spcBef>
                          <a:spcPts val="0"/>
                        </a:spcBef>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800" b="1" dirty="0">
                          <a:solidFill>
                            <a:schemeClr val="tx1">
                              <a:lumMod val="75000"/>
                              <a:lumOff val="25000"/>
                            </a:schemeClr>
                          </a:solidFill>
                          <a:effectLst/>
                        </a:rPr>
                        <a:t>≥3</a:t>
                      </a:r>
                      <a:endParaRPr lang="en-US" sz="1800" b="1" dirty="0">
                        <a:solidFill>
                          <a:schemeClr val="tx1">
                            <a:lumMod val="75000"/>
                            <a:lumOff val="25000"/>
                          </a:schemeClr>
                        </a:solidFill>
                        <a:effectLst/>
                        <a:latin typeface="+mj-lt"/>
                        <a:ea typeface="Calibri" panose="020F0502020204030204" pitchFamily="34" charset="0"/>
                        <a:cs typeface="Times New Roman" panose="02020603050405020304" pitchFamily="18" charset="0"/>
                      </a:endParaRPr>
                    </a:p>
                  </a:txBody>
                  <a:tcPr marL="58228" marR="17069" marT="29114" marB="29114"/>
                </a:tc>
                <a:tc>
                  <a:txBody>
                    <a:bodyPr/>
                    <a:lstStyle/>
                    <a:p>
                      <a:pPr marL="0" marR="0" algn="r">
                        <a:lnSpc>
                          <a:spcPct val="200000"/>
                        </a:lnSpc>
                        <a:spcBef>
                          <a:spcPts val="0"/>
                        </a:spcBef>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800" b="1" dirty="0">
                          <a:solidFill>
                            <a:schemeClr val="tx1">
                              <a:lumMod val="75000"/>
                              <a:lumOff val="25000"/>
                            </a:schemeClr>
                          </a:solidFill>
                          <a:effectLst/>
                        </a:rPr>
                        <a:t>≥4</a:t>
                      </a:r>
                      <a:endParaRPr lang="en-US" sz="1800" b="1" dirty="0">
                        <a:solidFill>
                          <a:schemeClr val="tx1">
                            <a:lumMod val="75000"/>
                            <a:lumOff val="25000"/>
                          </a:schemeClr>
                        </a:solidFill>
                        <a:effectLst/>
                        <a:latin typeface="+mj-lt"/>
                        <a:ea typeface="Calibri" panose="020F0502020204030204" pitchFamily="34" charset="0"/>
                        <a:cs typeface="Times New Roman" panose="02020603050405020304" pitchFamily="18" charset="0"/>
                      </a:endParaRPr>
                    </a:p>
                  </a:txBody>
                  <a:tcPr marL="58228" marR="17069" marT="29114" marB="29114"/>
                </a:tc>
                <a:tc>
                  <a:txBody>
                    <a:bodyPr/>
                    <a:lstStyle/>
                    <a:p>
                      <a:pPr marL="0" marR="0" algn="r">
                        <a:lnSpc>
                          <a:spcPct val="200000"/>
                        </a:lnSpc>
                        <a:spcBef>
                          <a:spcPts val="0"/>
                        </a:spcBef>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800" b="1" dirty="0">
                          <a:solidFill>
                            <a:schemeClr val="tx1">
                              <a:lumMod val="75000"/>
                              <a:lumOff val="25000"/>
                            </a:schemeClr>
                          </a:solidFill>
                          <a:effectLst/>
                        </a:rPr>
                        <a:t>≥5</a:t>
                      </a:r>
                      <a:endParaRPr lang="en-US" sz="1800" b="1" dirty="0">
                        <a:solidFill>
                          <a:schemeClr val="tx1">
                            <a:lumMod val="75000"/>
                            <a:lumOff val="25000"/>
                          </a:schemeClr>
                        </a:solidFill>
                        <a:effectLst/>
                        <a:latin typeface="+mj-lt"/>
                        <a:ea typeface="Calibri" panose="020F0502020204030204" pitchFamily="34" charset="0"/>
                        <a:cs typeface="Times New Roman" panose="02020603050405020304" pitchFamily="18" charset="0"/>
                      </a:endParaRPr>
                    </a:p>
                  </a:txBody>
                  <a:tcPr marL="58228" marR="17069" marT="29114" marB="29114"/>
                </a:tc>
                <a:extLst>
                  <a:ext uri="{0D108BD9-81ED-4DB2-BD59-A6C34878D82A}">
                    <a16:rowId xmlns:a16="http://schemas.microsoft.com/office/drawing/2014/main" val="2023861412"/>
                  </a:ext>
                </a:extLst>
              </a:tr>
              <a:tr h="294525">
                <a:tc>
                  <a:txBody>
                    <a:bodyPr/>
                    <a:lstStyle/>
                    <a:p>
                      <a:pPr marL="0" marR="0">
                        <a:lnSpc>
                          <a:spcPct val="100000"/>
                        </a:lnSpc>
                        <a:spcBef>
                          <a:spcPts val="0"/>
                        </a:spcBef>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800" b="1" dirty="0">
                          <a:solidFill>
                            <a:schemeClr val="tx1">
                              <a:lumMod val="75000"/>
                              <a:lumOff val="25000"/>
                            </a:schemeClr>
                          </a:solidFill>
                          <a:effectLst/>
                        </a:rPr>
                        <a:t>Abuse</a:t>
                      </a:r>
                      <a:endParaRPr lang="en-US" sz="1100" b="1" dirty="0">
                        <a:solidFill>
                          <a:schemeClr val="tx1">
                            <a:lumMod val="75000"/>
                            <a:lumOff val="25000"/>
                          </a:schemeClr>
                        </a:solidFill>
                        <a:effectLst/>
                        <a:latin typeface="+mj-lt"/>
                        <a:ea typeface="Calibri" panose="020F0502020204030204" pitchFamily="34" charset="0"/>
                        <a:cs typeface="Times New Roman" panose="02020603050405020304" pitchFamily="18" charset="0"/>
                      </a:endParaRPr>
                    </a:p>
                  </a:txBody>
                  <a:tcPr marL="58228" marR="17069" marT="29114" marB="29114"/>
                </a:tc>
                <a:tc>
                  <a:txBody>
                    <a:bodyPr/>
                    <a:lstStyle/>
                    <a:p>
                      <a:pPr marL="0" marR="0">
                        <a:lnSpc>
                          <a:spcPct val="100000"/>
                        </a:lnSpc>
                        <a:spcBef>
                          <a:spcPts val="0"/>
                        </a:spcBef>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100" kern="50">
                          <a:solidFill>
                            <a:schemeClr val="tx1">
                              <a:lumMod val="75000"/>
                              <a:lumOff val="25000"/>
                            </a:schemeClr>
                          </a:solidFill>
                          <a:effectLst/>
                        </a:rPr>
                        <a:t> </a:t>
                      </a:r>
                      <a:endParaRPr lang="en-US" sz="1100">
                        <a:solidFill>
                          <a:schemeClr val="tx1">
                            <a:lumMod val="75000"/>
                            <a:lumOff val="25000"/>
                          </a:schemeClr>
                        </a:solidFill>
                        <a:effectLst/>
                        <a:latin typeface="+mj-lt"/>
                        <a:ea typeface="Calibri" panose="020F0502020204030204" pitchFamily="34" charset="0"/>
                        <a:cs typeface="Times New Roman" panose="02020603050405020304" pitchFamily="18" charset="0"/>
                      </a:endParaRPr>
                    </a:p>
                  </a:txBody>
                  <a:tcPr marL="58228" marR="17069" marT="29114" marB="29114"/>
                </a:tc>
                <a:tc>
                  <a:txBody>
                    <a:bodyPr/>
                    <a:lstStyle/>
                    <a:p>
                      <a:pPr marL="0" marR="0">
                        <a:lnSpc>
                          <a:spcPct val="100000"/>
                        </a:lnSpc>
                        <a:spcBef>
                          <a:spcPts val="0"/>
                        </a:spcBef>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100" b="0" kern="50" dirty="0">
                          <a:solidFill>
                            <a:schemeClr val="tx1"/>
                          </a:solidFill>
                          <a:effectLst/>
                        </a:rPr>
                        <a:t> </a:t>
                      </a:r>
                      <a:endParaRPr lang="en-US" sz="1100" b="0" dirty="0">
                        <a:solidFill>
                          <a:schemeClr val="tx1"/>
                        </a:solidFill>
                        <a:effectLst/>
                        <a:latin typeface="+mj-lt"/>
                        <a:ea typeface="Calibri" panose="020F0502020204030204" pitchFamily="34" charset="0"/>
                        <a:cs typeface="Times New Roman" panose="02020603050405020304" pitchFamily="18" charset="0"/>
                      </a:endParaRPr>
                    </a:p>
                  </a:txBody>
                  <a:tcPr marL="58228" marR="17069" marT="29114" marB="29114"/>
                </a:tc>
                <a:tc>
                  <a:txBody>
                    <a:bodyPr/>
                    <a:lstStyle/>
                    <a:p>
                      <a:pPr marL="0" marR="0">
                        <a:lnSpc>
                          <a:spcPct val="100000"/>
                        </a:lnSpc>
                        <a:spcBef>
                          <a:spcPts val="0"/>
                        </a:spcBef>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100" kern="50">
                          <a:solidFill>
                            <a:schemeClr val="tx1">
                              <a:lumMod val="75000"/>
                              <a:lumOff val="25000"/>
                            </a:schemeClr>
                          </a:solidFill>
                          <a:effectLst/>
                        </a:rPr>
                        <a:t> </a:t>
                      </a:r>
                      <a:endParaRPr lang="en-US" sz="1100">
                        <a:solidFill>
                          <a:schemeClr val="tx1">
                            <a:lumMod val="75000"/>
                            <a:lumOff val="25000"/>
                          </a:schemeClr>
                        </a:solidFill>
                        <a:effectLst/>
                        <a:latin typeface="+mj-lt"/>
                        <a:ea typeface="Calibri" panose="020F0502020204030204" pitchFamily="34" charset="0"/>
                        <a:cs typeface="Times New Roman" panose="02020603050405020304" pitchFamily="18" charset="0"/>
                      </a:endParaRPr>
                    </a:p>
                  </a:txBody>
                  <a:tcPr marL="58228" marR="17069" marT="29114" marB="29114"/>
                </a:tc>
                <a:tc>
                  <a:txBody>
                    <a:bodyPr/>
                    <a:lstStyle/>
                    <a:p>
                      <a:pPr marL="0" marR="0">
                        <a:lnSpc>
                          <a:spcPct val="100000"/>
                        </a:lnSpc>
                        <a:spcBef>
                          <a:spcPts val="0"/>
                        </a:spcBef>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100" kern="50">
                          <a:solidFill>
                            <a:schemeClr val="tx1">
                              <a:lumMod val="75000"/>
                              <a:lumOff val="25000"/>
                            </a:schemeClr>
                          </a:solidFill>
                          <a:effectLst/>
                        </a:rPr>
                        <a:t> </a:t>
                      </a:r>
                      <a:endParaRPr lang="en-US" sz="1100">
                        <a:solidFill>
                          <a:schemeClr val="tx1">
                            <a:lumMod val="75000"/>
                            <a:lumOff val="25000"/>
                          </a:schemeClr>
                        </a:solidFill>
                        <a:effectLst/>
                        <a:latin typeface="+mj-lt"/>
                        <a:ea typeface="Calibri" panose="020F0502020204030204" pitchFamily="34" charset="0"/>
                        <a:cs typeface="Times New Roman" panose="02020603050405020304" pitchFamily="18" charset="0"/>
                      </a:endParaRPr>
                    </a:p>
                  </a:txBody>
                  <a:tcPr marL="58228" marR="17069" marT="29114" marB="29114"/>
                </a:tc>
                <a:tc>
                  <a:txBody>
                    <a:bodyPr/>
                    <a:lstStyle/>
                    <a:p>
                      <a:pPr marL="0" marR="0">
                        <a:lnSpc>
                          <a:spcPct val="100000"/>
                        </a:lnSpc>
                        <a:spcBef>
                          <a:spcPts val="0"/>
                        </a:spcBef>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100" kern="50">
                          <a:solidFill>
                            <a:schemeClr val="tx1">
                              <a:lumMod val="75000"/>
                              <a:lumOff val="25000"/>
                            </a:schemeClr>
                          </a:solidFill>
                          <a:effectLst/>
                        </a:rPr>
                        <a:t> </a:t>
                      </a:r>
                      <a:endParaRPr lang="en-US" sz="1100">
                        <a:solidFill>
                          <a:schemeClr val="tx1">
                            <a:lumMod val="75000"/>
                            <a:lumOff val="25000"/>
                          </a:schemeClr>
                        </a:solidFill>
                        <a:effectLst/>
                        <a:latin typeface="+mj-lt"/>
                        <a:ea typeface="Calibri" panose="020F0502020204030204" pitchFamily="34" charset="0"/>
                        <a:cs typeface="Times New Roman" panose="02020603050405020304" pitchFamily="18" charset="0"/>
                      </a:endParaRPr>
                    </a:p>
                  </a:txBody>
                  <a:tcPr marL="58228" marR="17069" marT="29114" marB="29114"/>
                </a:tc>
                <a:tc>
                  <a:txBody>
                    <a:bodyPr/>
                    <a:lstStyle/>
                    <a:p>
                      <a:pPr marL="0" marR="0">
                        <a:lnSpc>
                          <a:spcPct val="100000"/>
                        </a:lnSpc>
                        <a:spcBef>
                          <a:spcPts val="0"/>
                        </a:spcBef>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100" kern="50">
                          <a:solidFill>
                            <a:schemeClr val="tx1">
                              <a:lumMod val="75000"/>
                              <a:lumOff val="25000"/>
                            </a:schemeClr>
                          </a:solidFill>
                          <a:effectLst/>
                        </a:rPr>
                        <a:t> </a:t>
                      </a:r>
                      <a:endParaRPr lang="en-US" sz="1100">
                        <a:solidFill>
                          <a:schemeClr val="tx1">
                            <a:lumMod val="75000"/>
                            <a:lumOff val="25000"/>
                          </a:schemeClr>
                        </a:solidFill>
                        <a:effectLst/>
                        <a:latin typeface="+mj-lt"/>
                        <a:ea typeface="Calibri" panose="020F0502020204030204" pitchFamily="34" charset="0"/>
                        <a:cs typeface="Times New Roman" panose="02020603050405020304" pitchFamily="18" charset="0"/>
                      </a:endParaRPr>
                    </a:p>
                  </a:txBody>
                  <a:tcPr marL="58228" marR="17069" marT="29114" marB="29114"/>
                </a:tc>
                <a:extLst>
                  <a:ext uri="{0D108BD9-81ED-4DB2-BD59-A6C34878D82A}">
                    <a16:rowId xmlns:a16="http://schemas.microsoft.com/office/drawing/2014/main" val="3875425483"/>
                  </a:ext>
                </a:extLst>
              </a:tr>
              <a:tr h="381966">
                <a:tc>
                  <a:txBody>
                    <a:bodyPr/>
                    <a:lstStyle/>
                    <a:p>
                      <a:pPr marL="0" marR="0">
                        <a:lnSpc>
                          <a:spcPct val="100000"/>
                        </a:lnSpc>
                        <a:spcBef>
                          <a:spcPts val="0"/>
                        </a:spcBef>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600" dirty="0">
                          <a:solidFill>
                            <a:srgbClr val="FF0000"/>
                          </a:solidFill>
                          <a:effectLst/>
                        </a:rPr>
                        <a:t>  Emotional</a:t>
                      </a:r>
                      <a:endParaRPr lang="en-US" sz="1600" dirty="0">
                        <a:solidFill>
                          <a:srgbClr val="FF0000"/>
                        </a:solidFill>
                        <a:effectLst/>
                        <a:latin typeface="+mj-lt"/>
                        <a:ea typeface="Calibri" panose="020F0502020204030204" pitchFamily="34" charset="0"/>
                        <a:cs typeface="Times New Roman" panose="02020603050405020304" pitchFamily="18" charset="0"/>
                      </a:endParaRPr>
                    </a:p>
                  </a:txBody>
                  <a:tcPr marL="58228" marR="17069" marT="29114" marB="29114" anchor="ctr"/>
                </a:tc>
                <a:tc>
                  <a:txBody>
                    <a:bodyPr/>
                    <a:lstStyle/>
                    <a:p>
                      <a:pPr algn="r" rtl="0" fontAlgn="ctr"/>
                      <a:r>
                        <a:rPr lang="en-US" sz="1600" u="none" strike="noStrike" dirty="0">
                          <a:solidFill>
                            <a:srgbClr val="FF0000"/>
                          </a:solidFill>
                          <a:effectLst/>
                        </a:rPr>
                        <a:t>25</a:t>
                      </a:r>
                      <a:endParaRPr lang="en-US" sz="1600" b="0" i="0" u="none" strike="noStrike" dirty="0">
                        <a:solidFill>
                          <a:srgbClr val="FF0000"/>
                        </a:solidFill>
                        <a:effectLst/>
                        <a:latin typeface="Century Gothic" panose="020B0502020202020204" pitchFamily="34" charset="0"/>
                      </a:endParaRPr>
                    </a:p>
                  </a:txBody>
                  <a:tcPr marL="58228" marR="2371" marT="29114" marB="29114" anchor="ctr"/>
                </a:tc>
                <a:tc>
                  <a:txBody>
                    <a:bodyPr/>
                    <a:lstStyle/>
                    <a:p>
                      <a:pPr algn="r" rtl="0" fontAlgn="ctr"/>
                      <a:r>
                        <a:rPr lang="en-US" sz="1600" b="0" u="none" strike="noStrike" dirty="0">
                          <a:solidFill>
                            <a:srgbClr val="FF0000"/>
                          </a:solidFill>
                          <a:effectLst/>
                        </a:rPr>
                        <a:t>75</a:t>
                      </a:r>
                      <a:endParaRPr lang="en-US" sz="1600" b="0" i="0" u="none" strike="noStrike" dirty="0">
                        <a:solidFill>
                          <a:srgbClr val="FF0000"/>
                        </a:solidFill>
                        <a:effectLst/>
                        <a:latin typeface="Century Gothic" panose="020B0502020202020204" pitchFamily="34" charset="0"/>
                      </a:endParaRPr>
                    </a:p>
                  </a:txBody>
                  <a:tcPr marL="58228" marR="2371" marT="29114" marB="29114" anchor="ctr"/>
                </a:tc>
                <a:tc>
                  <a:txBody>
                    <a:bodyPr/>
                    <a:lstStyle/>
                    <a:p>
                      <a:pPr algn="r" rtl="0" fontAlgn="ctr"/>
                      <a:r>
                        <a:rPr lang="en-US" sz="1600" u="none" strike="noStrike" dirty="0">
                          <a:solidFill>
                            <a:srgbClr val="FF0000"/>
                          </a:solidFill>
                          <a:effectLst/>
                        </a:rPr>
                        <a:t>53</a:t>
                      </a:r>
                      <a:endParaRPr lang="en-US" sz="1600" b="0" i="0" u="none" strike="noStrike" dirty="0">
                        <a:solidFill>
                          <a:srgbClr val="FF0000"/>
                        </a:solidFill>
                        <a:effectLst/>
                        <a:latin typeface="Century Gothic" panose="020B0502020202020204" pitchFamily="34" charset="0"/>
                      </a:endParaRPr>
                    </a:p>
                  </a:txBody>
                  <a:tcPr marL="58228" marR="2371" marT="29114" marB="29114" anchor="ctr"/>
                </a:tc>
                <a:tc>
                  <a:txBody>
                    <a:bodyPr/>
                    <a:lstStyle/>
                    <a:p>
                      <a:pPr algn="r" rtl="0" fontAlgn="ctr"/>
                      <a:r>
                        <a:rPr lang="en-US" sz="1600" u="none" strike="noStrike" dirty="0">
                          <a:solidFill>
                            <a:srgbClr val="FF0000"/>
                          </a:solidFill>
                          <a:effectLst/>
                        </a:rPr>
                        <a:t>36</a:t>
                      </a:r>
                      <a:endParaRPr lang="en-US" sz="1600" b="0" i="0" u="none" strike="noStrike" dirty="0">
                        <a:solidFill>
                          <a:srgbClr val="FF0000"/>
                        </a:solidFill>
                        <a:effectLst/>
                        <a:latin typeface="Century Gothic" panose="020B0502020202020204" pitchFamily="34" charset="0"/>
                      </a:endParaRPr>
                    </a:p>
                  </a:txBody>
                  <a:tcPr marL="58228" marR="2371" marT="29114" marB="29114" anchor="ctr"/>
                </a:tc>
                <a:tc>
                  <a:txBody>
                    <a:bodyPr/>
                    <a:lstStyle/>
                    <a:p>
                      <a:pPr algn="r" rtl="0" fontAlgn="ctr"/>
                      <a:r>
                        <a:rPr lang="en-US" sz="1600" u="none" strike="noStrike" dirty="0">
                          <a:solidFill>
                            <a:srgbClr val="FF0000"/>
                          </a:solidFill>
                          <a:effectLst/>
                        </a:rPr>
                        <a:t>22</a:t>
                      </a:r>
                      <a:endParaRPr lang="en-US" sz="1600" b="0" i="0" u="none" strike="noStrike" dirty="0">
                        <a:solidFill>
                          <a:srgbClr val="FF0000"/>
                        </a:solidFill>
                        <a:effectLst/>
                        <a:latin typeface="Century Gothic" panose="020B0502020202020204" pitchFamily="34" charset="0"/>
                      </a:endParaRPr>
                    </a:p>
                  </a:txBody>
                  <a:tcPr marL="58228" marR="2371" marT="29114" marB="29114" anchor="ctr"/>
                </a:tc>
                <a:tc>
                  <a:txBody>
                    <a:bodyPr/>
                    <a:lstStyle/>
                    <a:p>
                      <a:pPr algn="r" rtl="0" fontAlgn="ctr"/>
                      <a:r>
                        <a:rPr lang="en-US" sz="1600" u="none" strike="noStrike" dirty="0">
                          <a:solidFill>
                            <a:srgbClr val="FF0000"/>
                          </a:solidFill>
                          <a:effectLst/>
                        </a:rPr>
                        <a:t>14</a:t>
                      </a:r>
                      <a:endParaRPr lang="en-US" sz="1600" b="0" i="0" u="none" strike="noStrike" dirty="0">
                        <a:solidFill>
                          <a:srgbClr val="FF0000"/>
                        </a:solidFill>
                        <a:effectLst/>
                        <a:latin typeface="Century Gothic" panose="020B0502020202020204" pitchFamily="34" charset="0"/>
                      </a:endParaRPr>
                    </a:p>
                  </a:txBody>
                  <a:tcPr marL="58228" marR="2371" marT="29114" marB="29114" anchor="ctr"/>
                </a:tc>
                <a:extLst>
                  <a:ext uri="{0D108BD9-81ED-4DB2-BD59-A6C34878D82A}">
                    <a16:rowId xmlns:a16="http://schemas.microsoft.com/office/drawing/2014/main" val="927718223"/>
                  </a:ext>
                </a:extLst>
              </a:tr>
              <a:tr h="381966">
                <a:tc>
                  <a:txBody>
                    <a:bodyPr/>
                    <a:lstStyle/>
                    <a:p>
                      <a:pPr marL="0" marR="0">
                        <a:lnSpc>
                          <a:spcPct val="100000"/>
                        </a:lnSpc>
                        <a:spcBef>
                          <a:spcPts val="0"/>
                        </a:spcBef>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600" dirty="0">
                          <a:solidFill>
                            <a:schemeClr val="tx1">
                              <a:lumMod val="75000"/>
                              <a:lumOff val="25000"/>
                            </a:schemeClr>
                          </a:solidFill>
                          <a:effectLst/>
                        </a:rPr>
                        <a:t>  Physical</a:t>
                      </a:r>
                      <a:endParaRPr lang="en-US" sz="1600" dirty="0">
                        <a:solidFill>
                          <a:schemeClr val="tx1">
                            <a:lumMod val="75000"/>
                            <a:lumOff val="25000"/>
                          </a:schemeClr>
                        </a:solidFill>
                        <a:effectLst/>
                        <a:latin typeface="+mj-lt"/>
                        <a:ea typeface="Calibri" panose="020F0502020204030204" pitchFamily="34" charset="0"/>
                        <a:cs typeface="Times New Roman" panose="02020603050405020304" pitchFamily="18" charset="0"/>
                      </a:endParaRPr>
                    </a:p>
                  </a:txBody>
                  <a:tcPr marL="58228" marR="17069" marT="29114" marB="29114" anchor="ctr"/>
                </a:tc>
                <a:tc>
                  <a:txBody>
                    <a:bodyPr/>
                    <a:lstStyle/>
                    <a:p>
                      <a:pPr algn="r" rtl="0" fontAlgn="ctr"/>
                      <a:r>
                        <a:rPr lang="en-US" sz="1600" u="none" strike="noStrike">
                          <a:solidFill>
                            <a:schemeClr val="tx1">
                              <a:lumMod val="75000"/>
                              <a:lumOff val="25000"/>
                            </a:schemeClr>
                          </a:solidFill>
                          <a:effectLst/>
                        </a:rPr>
                        <a:t>9</a:t>
                      </a:r>
                      <a:endParaRPr lang="en-US" sz="1600" b="0" i="0" u="none" strike="noStrike">
                        <a:solidFill>
                          <a:schemeClr val="tx1">
                            <a:lumMod val="75000"/>
                            <a:lumOff val="25000"/>
                          </a:schemeClr>
                        </a:solidFill>
                        <a:effectLst/>
                        <a:latin typeface="Century Gothic" panose="020B0502020202020204" pitchFamily="34" charset="0"/>
                      </a:endParaRPr>
                    </a:p>
                  </a:txBody>
                  <a:tcPr marL="58228" marR="2371" marT="29114" marB="29114" anchor="ctr"/>
                </a:tc>
                <a:tc>
                  <a:txBody>
                    <a:bodyPr/>
                    <a:lstStyle/>
                    <a:p>
                      <a:pPr algn="r" rtl="0" fontAlgn="ctr"/>
                      <a:r>
                        <a:rPr lang="en-US" sz="1600" b="0" u="none" strike="noStrike" dirty="0">
                          <a:solidFill>
                            <a:schemeClr val="tx1"/>
                          </a:solidFill>
                          <a:effectLst/>
                        </a:rPr>
                        <a:t>91</a:t>
                      </a:r>
                      <a:endParaRPr lang="en-US" sz="1600" b="0" i="0" u="none" strike="noStrike" dirty="0">
                        <a:solidFill>
                          <a:schemeClr val="tx1"/>
                        </a:solidFill>
                        <a:effectLst/>
                        <a:latin typeface="Century Gothic" panose="020B0502020202020204" pitchFamily="34" charset="0"/>
                      </a:endParaRPr>
                    </a:p>
                  </a:txBody>
                  <a:tcPr marL="58228" marR="2371" marT="29114" marB="29114" anchor="ctr"/>
                </a:tc>
                <a:tc>
                  <a:txBody>
                    <a:bodyPr/>
                    <a:lstStyle/>
                    <a:p>
                      <a:pPr algn="r" rtl="0" fontAlgn="ctr"/>
                      <a:r>
                        <a:rPr lang="en-US" sz="1600" u="none" strike="noStrike">
                          <a:solidFill>
                            <a:schemeClr val="tx1">
                              <a:lumMod val="75000"/>
                              <a:lumOff val="25000"/>
                            </a:schemeClr>
                          </a:solidFill>
                          <a:effectLst/>
                        </a:rPr>
                        <a:t>75</a:t>
                      </a:r>
                      <a:endParaRPr lang="en-US" sz="1600" b="0" i="0" u="none" strike="noStrike">
                        <a:solidFill>
                          <a:schemeClr val="tx1">
                            <a:lumMod val="75000"/>
                            <a:lumOff val="25000"/>
                          </a:schemeClr>
                        </a:solidFill>
                        <a:effectLst/>
                        <a:latin typeface="Century Gothic" panose="020B0502020202020204" pitchFamily="34" charset="0"/>
                      </a:endParaRPr>
                    </a:p>
                  </a:txBody>
                  <a:tcPr marL="58228" marR="2371" marT="29114" marB="29114" anchor="ctr"/>
                </a:tc>
                <a:tc>
                  <a:txBody>
                    <a:bodyPr/>
                    <a:lstStyle/>
                    <a:p>
                      <a:pPr algn="r" rtl="0" fontAlgn="ctr"/>
                      <a:r>
                        <a:rPr lang="en-US" sz="1600" u="none" strike="noStrike">
                          <a:solidFill>
                            <a:schemeClr val="tx1">
                              <a:lumMod val="75000"/>
                              <a:lumOff val="25000"/>
                            </a:schemeClr>
                          </a:solidFill>
                          <a:effectLst/>
                        </a:rPr>
                        <a:t>58</a:t>
                      </a:r>
                      <a:endParaRPr lang="en-US" sz="1600" b="0" i="0" u="none" strike="noStrike">
                        <a:solidFill>
                          <a:schemeClr val="tx1">
                            <a:lumMod val="75000"/>
                            <a:lumOff val="25000"/>
                          </a:schemeClr>
                        </a:solidFill>
                        <a:effectLst/>
                        <a:latin typeface="Century Gothic" panose="020B0502020202020204" pitchFamily="34" charset="0"/>
                      </a:endParaRPr>
                    </a:p>
                  </a:txBody>
                  <a:tcPr marL="58228" marR="2371" marT="29114" marB="29114" anchor="ctr"/>
                </a:tc>
                <a:tc>
                  <a:txBody>
                    <a:bodyPr/>
                    <a:lstStyle/>
                    <a:p>
                      <a:pPr algn="r" rtl="0" fontAlgn="ctr"/>
                      <a:r>
                        <a:rPr lang="en-US" sz="1600" u="none" strike="noStrike">
                          <a:solidFill>
                            <a:schemeClr val="tx1">
                              <a:lumMod val="75000"/>
                              <a:lumOff val="25000"/>
                            </a:schemeClr>
                          </a:solidFill>
                          <a:effectLst/>
                        </a:rPr>
                        <a:t>41</a:t>
                      </a:r>
                      <a:endParaRPr lang="en-US" sz="1600" b="0" i="0" u="none" strike="noStrike">
                        <a:solidFill>
                          <a:schemeClr val="tx1">
                            <a:lumMod val="75000"/>
                            <a:lumOff val="25000"/>
                          </a:schemeClr>
                        </a:solidFill>
                        <a:effectLst/>
                        <a:latin typeface="Century Gothic" panose="020B0502020202020204" pitchFamily="34" charset="0"/>
                      </a:endParaRPr>
                    </a:p>
                  </a:txBody>
                  <a:tcPr marL="58228" marR="2371" marT="29114" marB="29114" anchor="ctr"/>
                </a:tc>
                <a:tc>
                  <a:txBody>
                    <a:bodyPr/>
                    <a:lstStyle/>
                    <a:p>
                      <a:pPr algn="r" rtl="0" fontAlgn="ctr"/>
                      <a:r>
                        <a:rPr lang="en-US" sz="1600" u="none" strike="noStrike">
                          <a:solidFill>
                            <a:schemeClr val="tx1">
                              <a:lumMod val="75000"/>
                              <a:lumOff val="25000"/>
                            </a:schemeClr>
                          </a:solidFill>
                          <a:effectLst/>
                        </a:rPr>
                        <a:t>27</a:t>
                      </a:r>
                      <a:endParaRPr lang="en-US" sz="1600" b="0" i="0" u="none" strike="noStrike">
                        <a:solidFill>
                          <a:schemeClr val="tx1">
                            <a:lumMod val="75000"/>
                            <a:lumOff val="25000"/>
                          </a:schemeClr>
                        </a:solidFill>
                        <a:effectLst/>
                        <a:latin typeface="Century Gothic" panose="020B0502020202020204" pitchFamily="34" charset="0"/>
                      </a:endParaRPr>
                    </a:p>
                  </a:txBody>
                  <a:tcPr marL="58228" marR="2371" marT="29114" marB="29114" anchor="ctr"/>
                </a:tc>
                <a:extLst>
                  <a:ext uri="{0D108BD9-81ED-4DB2-BD59-A6C34878D82A}">
                    <a16:rowId xmlns:a16="http://schemas.microsoft.com/office/drawing/2014/main" val="1608671905"/>
                  </a:ext>
                </a:extLst>
              </a:tr>
              <a:tr h="381966">
                <a:tc>
                  <a:txBody>
                    <a:bodyPr/>
                    <a:lstStyle/>
                    <a:p>
                      <a:pPr marL="0" marR="0">
                        <a:lnSpc>
                          <a:spcPct val="100000"/>
                        </a:lnSpc>
                        <a:spcBef>
                          <a:spcPts val="0"/>
                        </a:spcBef>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600" dirty="0">
                          <a:solidFill>
                            <a:schemeClr val="tx1">
                              <a:lumMod val="75000"/>
                              <a:lumOff val="25000"/>
                            </a:schemeClr>
                          </a:solidFill>
                          <a:effectLst/>
                        </a:rPr>
                        <a:t>  Sexual Touching (Youth to adult)</a:t>
                      </a:r>
                      <a:endParaRPr lang="en-US" sz="1600" dirty="0">
                        <a:solidFill>
                          <a:schemeClr val="tx1">
                            <a:lumMod val="75000"/>
                            <a:lumOff val="25000"/>
                          </a:schemeClr>
                        </a:solidFill>
                        <a:effectLst/>
                        <a:latin typeface="+mj-lt"/>
                        <a:ea typeface="Calibri" panose="020F0502020204030204" pitchFamily="34" charset="0"/>
                        <a:cs typeface="Times New Roman" panose="02020603050405020304" pitchFamily="18" charset="0"/>
                      </a:endParaRPr>
                    </a:p>
                  </a:txBody>
                  <a:tcPr marL="58228" marR="17069" marT="29114" marB="29114" anchor="ctr"/>
                </a:tc>
                <a:tc>
                  <a:txBody>
                    <a:bodyPr/>
                    <a:lstStyle/>
                    <a:p>
                      <a:pPr algn="r" rtl="0" fontAlgn="ctr"/>
                      <a:r>
                        <a:rPr lang="en-US" sz="1600" u="none" strike="noStrike">
                          <a:solidFill>
                            <a:schemeClr val="tx1">
                              <a:lumMod val="75000"/>
                              <a:lumOff val="25000"/>
                            </a:schemeClr>
                          </a:solidFill>
                          <a:effectLst/>
                        </a:rPr>
                        <a:t>11</a:t>
                      </a:r>
                      <a:endParaRPr lang="en-US" sz="1600" b="0" i="0" u="none" strike="noStrike">
                        <a:solidFill>
                          <a:schemeClr val="tx1">
                            <a:lumMod val="75000"/>
                            <a:lumOff val="25000"/>
                          </a:schemeClr>
                        </a:solidFill>
                        <a:effectLst/>
                        <a:latin typeface="Century Gothic" panose="020B0502020202020204" pitchFamily="34" charset="0"/>
                      </a:endParaRPr>
                    </a:p>
                  </a:txBody>
                  <a:tcPr marL="58228" marR="2371" marT="29114" marB="29114" anchor="ctr"/>
                </a:tc>
                <a:tc>
                  <a:txBody>
                    <a:bodyPr/>
                    <a:lstStyle/>
                    <a:p>
                      <a:pPr algn="r" rtl="0" fontAlgn="ctr"/>
                      <a:r>
                        <a:rPr lang="en-US" sz="1600" b="0" u="none" strike="noStrike" dirty="0">
                          <a:solidFill>
                            <a:schemeClr val="tx1"/>
                          </a:solidFill>
                          <a:effectLst/>
                        </a:rPr>
                        <a:t>89</a:t>
                      </a:r>
                      <a:endParaRPr lang="en-US" sz="1600" b="0" i="0" u="none" strike="noStrike" dirty="0">
                        <a:solidFill>
                          <a:schemeClr val="tx1"/>
                        </a:solidFill>
                        <a:effectLst/>
                        <a:latin typeface="Century Gothic" panose="020B0502020202020204" pitchFamily="34" charset="0"/>
                      </a:endParaRPr>
                    </a:p>
                  </a:txBody>
                  <a:tcPr marL="58228" marR="2371" marT="29114" marB="29114" anchor="ctr"/>
                </a:tc>
                <a:tc>
                  <a:txBody>
                    <a:bodyPr/>
                    <a:lstStyle/>
                    <a:p>
                      <a:pPr algn="r" rtl="0" fontAlgn="ctr"/>
                      <a:r>
                        <a:rPr lang="en-US" sz="1600" u="none" strike="noStrike">
                          <a:solidFill>
                            <a:schemeClr val="tx1">
                              <a:lumMod val="75000"/>
                              <a:lumOff val="25000"/>
                            </a:schemeClr>
                          </a:solidFill>
                          <a:effectLst/>
                        </a:rPr>
                        <a:t>71</a:t>
                      </a:r>
                      <a:endParaRPr lang="en-US" sz="1600" b="0" i="0" u="none" strike="noStrike">
                        <a:solidFill>
                          <a:schemeClr val="tx1">
                            <a:lumMod val="75000"/>
                            <a:lumOff val="25000"/>
                          </a:schemeClr>
                        </a:solidFill>
                        <a:effectLst/>
                        <a:latin typeface="Century Gothic" panose="020B0502020202020204" pitchFamily="34" charset="0"/>
                      </a:endParaRPr>
                    </a:p>
                  </a:txBody>
                  <a:tcPr marL="58228" marR="2371" marT="29114" marB="29114" anchor="ctr"/>
                </a:tc>
                <a:tc>
                  <a:txBody>
                    <a:bodyPr/>
                    <a:lstStyle/>
                    <a:p>
                      <a:pPr algn="r" rtl="0" fontAlgn="ctr"/>
                      <a:r>
                        <a:rPr lang="en-US" sz="1600" u="none" strike="noStrike">
                          <a:solidFill>
                            <a:schemeClr val="tx1">
                              <a:lumMod val="75000"/>
                              <a:lumOff val="25000"/>
                            </a:schemeClr>
                          </a:solidFill>
                          <a:effectLst/>
                        </a:rPr>
                        <a:t>55</a:t>
                      </a:r>
                      <a:endParaRPr lang="en-US" sz="1600" b="0" i="0" u="none" strike="noStrike">
                        <a:solidFill>
                          <a:schemeClr val="tx1">
                            <a:lumMod val="75000"/>
                            <a:lumOff val="25000"/>
                          </a:schemeClr>
                        </a:solidFill>
                        <a:effectLst/>
                        <a:latin typeface="Century Gothic" panose="020B0502020202020204" pitchFamily="34" charset="0"/>
                      </a:endParaRPr>
                    </a:p>
                  </a:txBody>
                  <a:tcPr marL="58228" marR="2371" marT="29114" marB="29114" anchor="ctr"/>
                </a:tc>
                <a:tc>
                  <a:txBody>
                    <a:bodyPr/>
                    <a:lstStyle/>
                    <a:p>
                      <a:pPr algn="r" rtl="0" fontAlgn="ctr"/>
                      <a:r>
                        <a:rPr lang="en-US" sz="1600" u="none" strike="noStrike">
                          <a:solidFill>
                            <a:schemeClr val="tx1">
                              <a:lumMod val="75000"/>
                              <a:lumOff val="25000"/>
                            </a:schemeClr>
                          </a:solidFill>
                          <a:effectLst/>
                        </a:rPr>
                        <a:t>40</a:t>
                      </a:r>
                      <a:endParaRPr lang="en-US" sz="1600" b="0" i="0" u="none" strike="noStrike">
                        <a:solidFill>
                          <a:schemeClr val="tx1">
                            <a:lumMod val="75000"/>
                            <a:lumOff val="25000"/>
                          </a:schemeClr>
                        </a:solidFill>
                        <a:effectLst/>
                        <a:latin typeface="Century Gothic" panose="020B0502020202020204" pitchFamily="34" charset="0"/>
                      </a:endParaRPr>
                    </a:p>
                  </a:txBody>
                  <a:tcPr marL="58228" marR="2371" marT="29114" marB="29114" anchor="ctr"/>
                </a:tc>
                <a:tc>
                  <a:txBody>
                    <a:bodyPr/>
                    <a:lstStyle/>
                    <a:p>
                      <a:pPr algn="r" rtl="0" fontAlgn="ctr"/>
                      <a:r>
                        <a:rPr lang="en-US" sz="1600" u="none" strike="noStrike">
                          <a:solidFill>
                            <a:schemeClr val="tx1">
                              <a:lumMod val="75000"/>
                              <a:lumOff val="25000"/>
                            </a:schemeClr>
                          </a:solidFill>
                          <a:effectLst/>
                        </a:rPr>
                        <a:t>29</a:t>
                      </a:r>
                      <a:endParaRPr lang="en-US" sz="1600" b="0" i="0" u="none" strike="noStrike">
                        <a:solidFill>
                          <a:schemeClr val="tx1">
                            <a:lumMod val="75000"/>
                            <a:lumOff val="25000"/>
                          </a:schemeClr>
                        </a:solidFill>
                        <a:effectLst/>
                        <a:latin typeface="Century Gothic" panose="020B0502020202020204" pitchFamily="34" charset="0"/>
                      </a:endParaRPr>
                    </a:p>
                  </a:txBody>
                  <a:tcPr marL="58228" marR="2371" marT="29114" marB="29114" anchor="ctr"/>
                </a:tc>
                <a:extLst>
                  <a:ext uri="{0D108BD9-81ED-4DB2-BD59-A6C34878D82A}">
                    <a16:rowId xmlns:a16="http://schemas.microsoft.com/office/drawing/2014/main" val="3031747966"/>
                  </a:ext>
                </a:extLst>
              </a:tr>
              <a:tr h="381966">
                <a:tc>
                  <a:txBody>
                    <a:bodyPr/>
                    <a:lstStyle/>
                    <a:p>
                      <a:pPr marL="0" marR="0">
                        <a:lnSpc>
                          <a:spcPct val="100000"/>
                        </a:lnSpc>
                        <a:spcBef>
                          <a:spcPts val="0"/>
                        </a:spcBef>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600" dirty="0">
                          <a:solidFill>
                            <a:schemeClr val="tx1">
                              <a:lumMod val="75000"/>
                              <a:lumOff val="25000"/>
                            </a:schemeClr>
                          </a:solidFill>
                          <a:effectLst/>
                        </a:rPr>
                        <a:t>  Sexual Touching (Adult to youth)</a:t>
                      </a:r>
                      <a:endParaRPr lang="en-US" sz="1600" dirty="0">
                        <a:solidFill>
                          <a:schemeClr val="tx1">
                            <a:lumMod val="75000"/>
                            <a:lumOff val="25000"/>
                          </a:schemeClr>
                        </a:solidFill>
                        <a:effectLst/>
                        <a:latin typeface="+mj-lt"/>
                        <a:ea typeface="Calibri" panose="020F0502020204030204" pitchFamily="34" charset="0"/>
                        <a:cs typeface="Times New Roman" panose="02020603050405020304" pitchFamily="18" charset="0"/>
                      </a:endParaRPr>
                    </a:p>
                  </a:txBody>
                  <a:tcPr marL="58228" marR="17069" marT="29114" marB="29114" anchor="ctr"/>
                </a:tc>
                <a:tc>
                  <a:txBody>
                    <a:bodyPr/>
                    <a:lstStyle/>
                    <a:p>
                      <a:pPr algn="r" rtl="0" fontAlgn="ctr"/>
                      <a:r>
                        <a:rPr lang="en-US" sz="1600" u="none" strike="noStrike">
                          <a:solidFill>
                            <a:schemeClr val="tx1">
                              <a:lumMod val="75000"/>
                              <a:lumOff val="25000"/>
                            </a:schemeClr>
                          </a:solidFill>
                          <a:effectLst/>
                        </a:rPr>
                        <a:t>4</a:t>
                      </a:r>
                      <a:endParaRPr lang="en-US" sz="1600" b="0" i="0" u="none" strike="noStrike">
                        <a:solidFill>
                          <a:schemeClr val="tx1">
                            <a:lumMod val="75000"/>
                            <a:lumOff val="25000"/>
                          </a:schemeClr>
                        </a:solidFill>
                        <a:effectLst/>
                        <a:latin typeface="Century Gothic" panose="020B0502020202020204" pitchFamily="34" charset="0"/>
                      </a:endParaRPr>
                    </a:p>
                  </a:txBody>
                  <a:tcPr marL="58228" marR="2371" marT="29114" marB="29114" anchor="ctr"/>
                </a:tc>
                <a:tc>
                  <a:txBody>
                    <a:bodyPr/>
                    <a:lstStyle/>
                    <a:p>
                      <a:pPr algn="r" rtl="0" fontAlgn="ctr"/>
                      <a:r>
                        <a:rPr lang="en-US" sz="1600" b="0" u="none" strike="noStrike" dirty="0">
                          <a:solidFill>
                            <a:schemeClr val="tx1"/>
                          </a:solidFill>
                          <a:effectLst/>
                        </a:rPr>
                        <a:t>96</a:t>
                      </a:r>
                      <a:endParaRPr lang="en-US" sz="1600" b="0" i="0" u="none" strike="noStrike" dirty="0">
                        <a:solidFill>
                          <a:schemeClr val="tx1"/>
                        </a:solidFill>
                        <a:effectLst/>
                        <a:latin typeface="Century Gothic" panose="020B0502020202020204" pitchFamily="34" charset="0"/>
                      </a:endParaRPr>
                    </a:p>
                  </a:txBody>
                  <a:tcPr marL="58228" marR="2371" marT="29114" marB="29114" anchor="ctr"/>
                </a:tc>
                <a:tc>
                  <a:txBody>
                    <a:bodyPr/>
                    <a:lstStyle/>
                    <a:p>
                      <a:pPr algn="r" rtl="0" fontAlgn="ctr"/>
                      <a:r>
                        <a:rPr lang="en-US" sz="1600" u="none" strike="noStrike">
                          <a:solidFill>
                            <a:schemeClr val="tx1">
                              <a:lumMod val="75000"/>
                              <a:lumOff val="25000"/>
                            </a:schemeClr>
                          </a:solidFill>
                          <a:effectLst/>
                        </a:rPr>
                        <a:t>80</a:t>
                      </a:r>
                      <a:endParaRPr lang="en-US" sz="1600" b="0" i="0" u="none" strike="noStrike">
                        <a:solidFill>
                          <a:schemeClr val="tx1">
                            <a:lumMod val="75000"/>
                            <a:lumOff val="25000"/>
                          </a:schemeClr>
                        </a:solidFill>
                        <a:effectLst/>
                        <a:latin typeface="Century Gothic" panose="020B0502020202020204" pitchFamily="34" charset="0"/>
                      </a:endParaRPr>
                    </a:p>
                  </a:txBody>
                  <a:tcPr marL="58228" marR="2371" marT="29114" marB="29114" anchor="ctr"/>
                </a:tc>
                <a:tc>
                  <a:txBody>
                    <a:bodyPr/>
                    <a:lstStyle/>
                    <a:p>
                      <a:pPr algn="r" rtl="0" fontAlgn="ctr"/>
                      <a:r>
                        <a:rPr lang="en-US" sz="1600" u="none" strike="noStrike">
                          <a:solidFill>
                            <a:schemeClr val="tx1">
                              <a:lumMod val="75000"/>
                              <a:lumOff val="25000"/>
                            </a:schemeClr>
                          </a:solidFill>
                          <a:effectLst/>
                        </a:rPr>
                        <a:t>63</a:t>
                      </a:r>
                      <a:endParaRPr lang="en-US" sz="1600" b="0" i="0" u="none" strike="noStrike">
                        <a:solidFill>
                          <a:schemeClr val="tx1">
                            <a:lumMod val="75000"/>
                            <a:lumOff val="25000"/>
                          </a:schemeClr>
                        </a:solidFill>
                        <a:effectLst/>
                        <a:latin typeface="Century Gothic" panose="020B0502020202020204" pitchFamily="34" charset="0"/>
                      </a:endParaRPr>
                    </a:p>
                  </a:txBody>
                  <a:tcPr marL="58228" marR="2371" marT="29114" marB="29114" anchor="ctr"/>
                </a:tc>
                <a:tc>
                  <a:txBody>
                    <a:bodyPr/>
                    <a:lstStyle/>
                    <a:p>
                      <a:pPr algn="r" rtl="0" fontAlgn="ctr"/>
                      <a:r>
                        <a:rPr lang="en-US" sz="1600" u="none" strike="noStrike">
                          <a:solidFill>
                            <a:schemeClr val="tx1">
                              <a:lumMod val="75000"/>
                              <a:lumOff val="25000"/>
                            </a:schemeClr>
                          </a:solidFill>
                          <a:effectLst/>
                        </a:rPr>
                        <a:t>48</a:t>
                      </a:r>
                      <a:endParaRPr lang="en-US" sz="1600" b="0" i="0" u="none" strike="noStrike">
                        <a:solidFill>
                          <a:schemeClr val="tx1">
                            <a:lumMod val="75000"/>
                            <a:lumOff val="25000"/>
                          </a:schemeClr>
                        </a:solidFill>
                        <a:effectLst/>
                        <a:latin typeface="Century Gothic" panose="020B0502020202020204" pitchFamily="34" charset="0"/>
                      </a:endParaRPr>
                    </a:p>
                  </a:txBody>
                  <a:tcPr marL="58228" marR="2371" marT="29114" marB="29114" anchor="ctr"/>
                </a:tc>
                <a:tc>
                  <a:txBody>
                    <a:bodyPr/>
                    <a:lstStyle/>
                    <a:p>
                      <a:pPr algn="r" rtl="0" fontAlgn="ctr"/>
                      <a:r>
                        <a:rPr lang="en-US" sz="1600" u="none" strike="noStrike">
                          <a:solidFill>
                            <a:schemeClr val="tx1">
                              <a:lumMod val="75000"/>
                              <a:lumOff val="25000"/>
                            </a:schemeClr>
                          </a:solidFill>
                          <a:effectLst/>
                        </a:rPr>
                        <a:t>37</a:t>
                      </a:r>
                      <a:endParaRPr lang="en-US" sz="1600" b="0" i="0" u="none" strike="noStrike">
                        <a:solidFill>
                          <a:schemeClr val="tx1">
                            <a:lumMod val="75000"/>
                            <a:lumOff val="25000"/>
                          </a:schemeClr>
                        </a:solidFill>
                        <a:effectLst/>
                        <a:latin typeface="Century Gothic" panose="020B0502020202020204" pitchFamily="34" charset="0"/>
                      </a:endParaRPr>
                    </a:p>
                  </a:txBody>
                  <a:tcPr marL="58228" marR="2371" marT="29114" marB="29114" anchor="ctr"/>
                </a:tc>
                <a:extLst>
                  <a:ext uri="{0D108BD9-81ED-4DB2-BD59-A6C34878D82A}">
                    <a16:rowId xmlns:a16="http://schemas.microsoft.com/office/drawing/2014/main" val="45545940"/>
                  </a:ext>
                </a:extLst>
              </a:tr>
              <a:tr h="381966">
                <a:tc>
                  <a:txBody>
                    <a:bodyPr/>
                    <a:lstStyle/>
                    <a:p>
                      <a:pPr marL="0" marR="0">
                        <a:lnSpc>
                          <a:spcPct val="100000"/>
                        </a:lnSpc>
                        <a:spcBef>
                          <a:spcPts val="0"/>
                        </a:spcBef>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600" dirty="0">
                          <a:solidFill>
                            <a:schemeClr val="accent1"/>
                          </a:solidFill>
                          <a:effectLst/>
                        </a:rPr>
                        <a:t>  Forced Intercourse</a:t>
                      </a:r>
                      <a:endParaRPr lang="en-US" sz="1600" dirty="0">
                        <a:solidFill>
                          <a:schemeClr val="accent1"/>
                        </a:solidFill>
                        <a:effectLst/>
                        <a:latin typeface="+mj-lt"/>
                        <a:ea typeface="Calibri" panose="020F0502020204030204" pitchFamily="34" charset="0"/>
                        <a:cs typeface="Times New Roman" panose="02020603050405020304" pitchFamily="18" charset="0"/>
                      </a:endParaRPr>
                    </a:p>
                  </a:txBody>
                  <a:tcPr marL="58228" marR="17069" marT="29114" marB="29114" anchor="ctr"/>
                </a:tc>
                <a:tc>
                  <a:txBody>
                    <a:bodyPr/>
                    <a:lstStyle/>
                    <a:p>
                      <a:pPr algn="r" rtl="0" fontAlgn="ctr"/>
                      <a:r>
                        <a:rPr lang="en-US" sz="1600" u="none" strike="noStrike" dirty="0">
                          <a:solidFill>
                            <a:schemeClr val="accent1"/>
                          </a:solidFill>
                          <a:effectLst/>
                        </a:rPr>
                        <a:t>3</a:t>
                      </a:r>
                      <a:endParaRPr lang="en-US" sz="1600" b="0" i="0" u="none" strike="noStrike" dirty="0">
                        <a:solidFill>
                          <a:schemeClr val="accent1"/>
                        </a:solidFill>
                        <a:effectLst/>
                        <a:latin typeface="Century Gothic" panose="020B0502020202020204" pitchFamily="34" charset="0"/>
                      </a:endParaRPr>
                    </a:p>
                  </a:txBody>
                  <a:tcPr marL="58228" marR="2371" marT="29114" marB="29114" anchor="ctr"/>
                </a:tc>
                <a:tc>
                  <a:txBody>
                    <a:bodyPr/>
                    <a:lstStyle/>
                    <a:p>
                      <a:pPr algn="r" rtl="0" fontAlgn="ctr"/>
                      <a:r>
                        <a:rPr lang="en-US" sz="1600" b="0" u="none" strike="noStrike" dirty="0">
                          <a:solidFill>
                            <a:schemeClr val="accent1"/>
                          </a:solidFill>
                          <a:effectLst/>
                        </a:rPr>
                        <a:t>97</a:t>
                      </a:r>
                      <a:endParaRPr lang="en-US" sz="1600" b="0" i="0" u="none" strike="noStrike" dirty="0">
                        <a:solidFill>
                          <a:schemeClr val="accent1"/>
                        </a:solidFill>
                        <a:effectLst/>
                        <a:latin typeface="Century Gothic" panose="020B0502020202020204" pitchFamily="34" charset="0"/>
                      </a:endParaRPr>
                    </a:p>
                  </a:txBody>
                  <a:tcPr marL="58228" marR="2371" marT="29114" marB="29114" anchor="ctr"/>
                </a:tc>
                <a:tc>
                  <a:txBody>
                    <a:bodyPr/>
                    <a:lstStyle/>
                    <a:p>
                      <a:pPr algn="r" rtl="0" fontAlgn="ctr"/>
                      <a:r>
                        <a:rPr lang="en-US" sz="1600" u="none" strike="noStrike">
                          <a:solidFill>
                            <a:schemeClr val="accent1"/>
                          </a:solidFill>
                          <a:effectLst/>
                        </a:rPr>
                        <a:t>92</a:t>
                      </a:r>
                      <a:endParaRPr lang="en-US" sz="1600" b="0" i="0" u="none" strike="noStrike">
                        <a:solidFill>
                          <a:schemeClr val="accent1"/>
                        </a:solidFill>
                        <a:effectLst/>
                        <a:latin typeface="Century Gothic" panose="020B0502020202020204" pitchFamily="34" charset="0"/>
                      </a:endParaRPr>
                    </a:p>
                  </a:txBody>
                  <a:tcPr marL="58228" marR="2371" marT="29114" marB="29114" anchor="ctr"/>
                </a:tc>
                <a:tc>
                  <a:txBody>
                    <a:bodyPr/>
                    <a:lstStyle/>
                    <a:p>
                      <a:pPr algn="r" rtl="0" fontAlgn="ctr"/>
                      <a:r>
                        <a:rPr lang="en-US" sz="1600" u="none" strike="noStrike">
                          <a:solidFill>
                            <a:schemeClr val="accent1"/>
                          </a:solidFill>
                          <a:effectLst/>
                        </a:rPr>
                        <a:t>78</a:t>
                      </a:r>
                      <a:endParaRPr lang="en-US" sz="1600" b="0" i="0" u="none" strike="noStrike">
                        <a:solidFill>
                          <a:schemeClr val="accent1"/>
                        </a:solidFill>
                        <a:effectLst/>
                        <a:latin typeface="Century Gothic" panose="020B0502020202020204" pitchFamily="34" charset="0"/>
                      </a:endParaRPr>
                    </a:p>
                  </a:txBody>
                  <a:tcPr marL="58228" marR="2371" marT="29114" marB="29114" anchor="ctr"/>
                </a:tc>
                <a:tc>
                  <a:txBody>
                    <a:bodyPr/>
                    <a:lstStyle/>
                    <a:p>
                      <a:pPr algn="r" rtl="0" fontAlgn="ctr"/>
                      <a:r>
                        <a:rPr lang="en-US" sz="1600" u="none" strike="noStrike" dirty="0">
                          <a:solidFill>
                            <a:schemeClr val="accent1"/>
                          </a:solidFill>
                          <a:effectLst/>
                        </a:rPr>
                        <a:t>65</a:t>
                      </a:r>
                      <a:endParaRPr lang="en-US" sz="1600" b="0" i="0" u="none" strike="noStrike" dirty="0">
                        <a:solidFill>
                          <a:schemeClr val="accent1"/>
                        </a:solidFill>
                        <a:effectLst/>
                        <a:latin typeface="Century Gothic" panose="020B0502020202020204" pitchFamily="34" charset="0"/>
                      </a:endParaRPr>
                    </a:p>
                  </a:txBody>
                  <a:tcPr marL="58228" marR="2371" marT="29114" marB="29114" anchor="ctr"/>
                </a:tc>
                <a:tc>
                  <a:txBody>
                    <a:bodyPr/>
                    <a:lstStyle/>
                    <a:p>
                      <a:pPr algn="r" rtl="0" fontAlgn="ctr"/>
                      <a:r>
                        <a:rPr lang="en-US" sz="1600" u="none" strike="noStrike" dirty="0">
                          <a:solidFill>
                            <a:schemeClr val="accent1"/>
                          </a:solidFill>
                          <a:effectLst/>
                        </a:rPr>
                        <a:t>50</a:t>
                      </a:r>
                      <a:endParaRPr lang="en-US" sz="1600" b="0" i="0" u="none" strike="noStrike" dirty="0">
                        <a:solidFill>
                          <a:schemeClr val="accent1"/>
                        </a:solidFill>
                        <a:effectLst/>
                        <a:latin typeface="Century Gothic" panose="020B0502020202020204" pitchFamily="34" charset="0"/>
                      </a:endParaRPr>
                    </a:p>
                  </a:txBody>
                  <a:tcPr marL="58228" marR="2371" marT="29114" marB="29114" anchor="ctr"/>
                </a:tc>
                <a:extLst>
                  <a:ext uri="{0D108BD9-81ED-4DB2-BD59-A6C34878D82A}">
                    <a16:rowId xmlns:a16="http://schemas.microsoft.com/office/drawing/2014/main" val="662227366"/>
                  </a:ext>
                </a:extLst>
              </a:tr>
              <a:tr h="356746">
                <a:tc>
                  <a:txBody>
                    <a:bodyPr/>
                    <a:lstStyle/>
                    <a:p>
                      <a:pPr marL="0" marR="0">
                        <a:lnSpc>
                          <a:spcPct val="100000"/>
                        </a:lnSpc>
                        <a:spcBef>
                          <a:spcPts val="0"/>
                        </a:spcBef>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800" b="1" dirty="0">
                          <a:solidFill>
                            <a:schemeClr val="tx1">
                              <a:lumMod val="75000"/>
                              <a:lumOff val="25000"/>
                            </a:schemeClr>
                          </a:solidFill>
                          <a:effectLst/>
                        </a:rPr>
                        <a:t>Household Dysfunction</a:t>
                      </a:r>
                      <a:endParaRPr lang="en-US" sz="1800" b="1" dirty="0">
                        <a:solidFill>
                          <a:schemeClr val="tx1">
                            <a:lumMod val="75000"/>
                            <a:lumOff val="25000"/>
                          </a:schemeClr>
                        </a:solidFill>
                        <a:effectLst/>
                        <a:latin typeface="+mj-lt"/>
                        <a:ea typeface="Calibri" panose="020F0502020204030204" pitchFamily="34" charset="0"/>
                        <a:cs typeface="Times New Roman" panose="02020603050405020304" pitchFamily="18" charset="0"/>
                      </a:endParaRPr>
                    </a:p>
                  </a:txBody>
                  <a:tcPr marL="58228" marR="17069" marT="29114" marB="29114" anchor="ctr"/>
                </a:tc>
                <a:tc>
                  <a:txBody>
                    <a:bodyPr/>
                    <a:lstStyle/>
                    <a:p>
                      <a:pPr algn="l" rtl="0" fontAlgn="ctr"/>
                      <a:r>
                        <a:rPr lang="en-US" sz="1600" u="none" strike="noStrike" dirty="0">
                          <a:solidFill>
                            <a:schemeClr val="tx1">
                              <a:lumMod val="75000"/>
                              <a:lumOff val="25000"/>
                            </a:schemeClr>
                          </a:solidFill>
                          <a:effectLst/>
                        </a:rPr>
                        <a:t> </a:t>
                      </a:r>
                      <a:endParaRPr lang="en-US" sz="1600" b="0" i="0" u="none" strike="noStrike" dirty="0">
                        <a:solidFill>
                          <a:schemeClr val="tx1">
                            <a:lumMod val="75000"/>
                            <a:lumOff val="25000"/>
                          </a:schemeClr>
                        </a:solidFill>
                        <a:effectLst/>
                        <a:latin typeface="Century Gothic" panose="020B0502020202020204" pitchFamily="34" charset="0"/>
                      </a:endParaRPr>
                    </a:p>
                  </a:txBody>
                  <a:tcPr marL="58228" marR="2371" marT="29114" marB="29114" anchor="ctr"/>
                </a:tc>
                <a:tc>
                  <a:txBody>
                    <a:bodyPr/>
                    <a:lstStyle/>
                    <a:p>
                      <a:pPr algn="l" rtl="0" fontAlgn="ctr"/>
                      <a:r>
                        <a:rPr lang="en-US" sz="1600" b="0" u="none" strike="noStrike" dirty="0">
                          <a:solidFill>
                            <a:schemeClr val="tx1"/>
                          </a:solidFill>
                          <a:effectLst/>
                        </a:rPr>
                        <a:t> </a:t>
                      </a:r>
                      <a:endParaRPr lang="en-US" sz="1600" b="0" i="0" u="none" strike="noStrike" dirty="0">
                        <a:solidFill>
                          <a:schemeClr val="tx1"/>
                        </a:solidFill>
                        <a:effectLst/>
                        <a:latin typeface="Century Gothic" panose="020B0502020202020204" pitchFamily="34" charset="0"/>
                      </a:endParaRPr>
                    </a:p>
                  </a:txBody>
                  <a:tcPr marL="58228" marR="2371" marT="29114" marB="29114" anchor="ctr"/>
                </a:tc>
                <a:tc>
                  <a:txBody>
                    <a:bodyPr/>
                    <a:lstStyle/>
                    <a:p>
                      <a:pPr algn="l" rtl="0" fontAlgn="ctr"/>
                      <a:r>
                        <a:rPr lang="en-US" sz="1600" u="none" strike="noStrike" dirty="0">
                          <a:solidFill>
                            <a:schemeClr val="tx1">
                              <a:lumMod val="75000"/>
                              <a:lumOff val="25000"/>
                            </a:schemeClr>
                          </a:solidFill>
                          <a:effectLst/>
                        </a:rPr>
                        <a:t> </a:t>
                      </a:r>
                      <a:endParaRPr lang="en-US" sz="1600" b="0" i="0" u="none" strike="noStrike" dirty="0">
                        <a:solidFill>
                          <a:schemeClr val="tx1">
                            <a:lumMod val="75000"/>
                            <a:lumOff val="25000"/>
                          </a:schemeClr>
                        </a:solidFill>
                        <a:effectLst/>
                        <a:latin typeface="Century Gothic" panose="020B0502020202020204" pitchFamily="34" charset="0"/>
                      </a:endParaRPr>
                    </a:p>
                  </a:txBody>
                  <a:tcPr marL="58228" marR="2371" marT="29114" marB="29114" anchor="ctr"/>
                </a:tc>
                <a:tc>
                  <a:txBody>
                    <a:bodyPr/>
                    <a:lstStyle/>
                    <a:p>
                      <a:pPr algn="l" rtl="0" fontAlgn="ctr"/>
                      <a:r>
                        <a:rPr lang="en-US" sz="1600" u="none" strike="noStrike" dirty="0">
                          <a:solidFill>
                            <a:schemeClr val="tx1">
                              <a:lumMod val="75000"/>
                              <a:lumOff val="25000"/>
                            </a:schemeClr>
                          </a:solidFill>
                          <a:effectLst/>
                        </a:rPr>
                        <a:t> </a:t>
                      </a:r>
                      <a:endParaRPr lang="en-US" sz="1600" b="0" i="0" u="none" strike="noStrike" dirty="0">
                        <a:solidFill>
                          <a:schemeClr val="tx1">
                            <a:lumMod val="75000"/>
                            <a:lumOff val="25000"/>
                          </a:schemeClr>
                        </a:solidFill>
                        <a:effectLst/>
                        <a:latin typeface="Century Gothic" panose="020B0502020202020204" pitchFamily="34" charset="0"/>
                      </a:endParaRPr>
                    </a:p>
                  </a:txBody>
                  <a:tcPr marL="58228" marR="2371" marT="29114" marB="29114" anchor="ctr"/>
                </a:tc>
                <a:tc>
                  <a:txBody>
                    <a:bodyPr/>
                    <a:lstStyle/>
                    <a:p>
                      <a:pPr algn="l" rtl="0" fontAlgn="ctr"/>
                      <a:r>
                        <a:rPr lang="en-US" sz="1600" u="none" strike="noStrike" dirty="0">
                          <a:solidFill>
                            <a:schemeClr val="tx1">
                              <a:lumMod val="75000"/>
                              <a:lumOff val="25000"/>
                            </a:schemeClr>
                          </a:solidFill>
                          <a:effectLst/>
                        </a:rPr>
                        <a:t> </a:t>
                      </a:r>
                      <a:endParaRPr lang="en-US" sz="1600" b="0" i="0" u="none" strike="noStrike" dirty="0">
                        <a:solidFill>
                          <a:schemeClr val="tx1">
                            <a:lumMod val="75000"/>
                            <a:lumOff val="25000"/>
                          </a:schemeClr>
                        </a:solidFill>
                        <a:effectLst/>
                        <a:latin typeface="Century Gothic" panose="020B0502020202020204" pitchFamily="34" charset="0"/>
                      </a:endParaRPr>
                    </a:p>
                  </a:txBody>
                  <a:tcPr marL="58228" marR="2371" marT="29114" marB="29114" anchor="ctr"/>
                </a:tc>
                <a:tc>
                  <a:txBody>
                    <a:bodyPr/>
                    <a:lstStyle/>
                    <a:p>
                      <a:pPr algn="l" rtl="0" fontAlgn="ctr"/>
                      <a:r>
                        <a:rPr lang="en-US" sz="1600" u="none" strike="noStrike">
                          <a:solidFill>
                            <a:schemeClr val="tx1">
                              <a:lumMod val="75000"/>
                              <a:lumOff val="25000"/>
                            </a:schemeClr>
                          </a:solidFill>
                          <a:effectLst/>
                        </a:rPr>
                        <a:t> </a:t>
                      </a:r>
                      <a:endParaRPr lang="en-US" sz="1600" b="0" i="0" u="none" strike="noStrike">
                        <a:solidFill>
                          <a:schemeClr val="tx1">
                            <a:lumMod val="75000"/>
                            <a:lumOff val="25000"/>
                          </a:schemeClr>
                        </a:solidFill>
                        <a:effectLst/>
                        <a:latin typeface="Century Gothic" panose="020B0502020202020204" pitchFamily="34" charset="0"/>
                      </a:endParaRPr>
                    </a:p>
                  </a:txBody>
                  <a:tcPr marL="58228" marR="2371" marT="29114" marB="29114" anchor="ctr"/>
                </a:tc>
                <a:extLst>
                  <a:ext uri="{0D108BD9-81ED-4DB2-BD59-A6C34878D82A}">
                    <a16:rowId xmlns:a16="http://schemas.microsoft.com/office/drawing/2014/main" val="477564804"/>
                  </a:ext>
                </a:extLst>
              </a:tr>
              <a:tr h="381966">
                <a:tc>
                  <a:txBody>
                    <a:bodyPr/>
                    <a:lstStyle/>
                    <a:p>
                      <a:pPr marL="0" marR="0">
                        <a:lnSpc>
                          <a:spcPct val="100000"/>
                        </a:lnSpc>
                        <a:spcBef>
                          <a:spcPts val="0"/>
                        </a:spcBef>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600">
                          <a:solidFill>
                            <a:schemeClr val="tx1">
                              <a:lumMod val="75000"/>
                              <a:lumOff val="25000"/>
                            </a:schemeClr>
                          </a:solidFill>
                          <a:effectLst/>
                        </a:rPr>
                        <a:t>  Parental Divorce/Separation</a:t>
                      </a:r>
                      <a:endParaRPr lang="en-US" sz="1600">
                        <a:solidFill>
                          <a:schemeClr val="tx1">
                            <a:lumMod val="75000"/>
                            <a:lumOff val="25000"/>
                          </a:schemeClr>
                        </a:solidFill>
                        <a:effectLst/>
                        <a:latin typeface="+mj-lt"/>
                        <a:ea typeface="Calibri" panose="020F0502020204030204" pitchFamily="34" charset="0"/>
                        <a:cs typeface="Times New Roman" panose="02020603050405020304" pitchFamily="18" charset="0"/>
                      </a:endParaRPr>
                    </a:p>
                  </a:txBody>
                  <a:tcPr marL="58228" marR="17069" marT="29114" marB="29114" anchor="ctr"/>
                </a:tc>
                <a:tc>
                  <a:txBody>
                    <a:bodyPr/>
                    <a:lstStyle/>
                    <a:p>
                      <a:pPr algn="r" rtl="0" fontAlgn="ctr"/>
                      <a:r>
                        <a:rPr lang="en-US" sz="1600" u="none" strike="noStrike" dirty="0">
                          <a:solidFill>
                            <a:schemeClr val="tx1">
                              <a:lumMod val="75000"/>
                              <a:lumOff val="25000"/>
                            </a:schemeClr>
                          </a:solidFill>
                          <a:effectLst/>
                        </a:rPr>
                        <a:t>29</a:t>
                      </a:r>
                      <a:endParaRPr lang="en-US" sz="1600" b="0" i="0" u="none" strike="noStrike" dirty="0">
                        <a:solidFill>
                          <a:schemeClr val="tx1">
                            <a:lumMod val="75000"/>
                            <a:lumOff val="25000"/>
                          </a:schemeClr>
                        </a:solidFill>
                        <a:effectLst/>
                        <a:latin typeface="Century Gothic" panose="020B0502020202020204" pitchFamily="34" charset="0"/>
                      </a:endParaRPr>
                    </a:p>
                  </a:txBody>
                  <a:tcPr marL="58228" marR="2371" marT="29114" marB="29114" anchor="ctr"/>
                </a:tc>
                <a:tc>
                  <a:txBody>
                    <a:bodyPr/>
                    <a:lstStyle/>
                    <a:p>
                      <a:pPr algn="r" rtl="0" fontAlgn="ctr"/>
                      <a:r>
                        <a:rPr lang="en-US" sz="1600" b="0" u="none" strike="noStrike" dirty="0">
                          <a:solidFill>
                            <a:schemeClr val="tx1"/>
                          </a:solidFill>
                          <a:effectLst/>
                        </a:rPr>
                        <a:t>71</a:t>
                      </a:r>
                      <a:endParaRPr lang="en-US" sz="1600" b="0" i="0" u="none" strike="noStrike" dirty="0">
                        <a:solidFill>
                          <a:schemeClr val="tx1"/>
                        </a:solidFill>
                        <a:effectLst/>
                        <a:latin typeface="Century Gothic" panose="020B0502020202020204" pitchFamily="34" charset="0"/>
                      </a:endParaRPr>
                    </a:p>
                  </a:txBody>
                  <a:tcPr marL="58228" marR="2371" marT="29114" marB="29114" anchor="ctr"/>
                </a:tc>
                <a:tc>
                  <a:txBody>
                    <a:bodyPr/>
                    <a:lstStyle/>
                    <a:p>
                      <a:pPr algn="r" rtl="0" fontAlgn="ctr"/>
                      <a:r>
                        <a:rPr lang="en-US" sz="1600" u="none" strike="noStrike" dirty="0">
                          <a:solidFill>
                            <a:schemeClr val="tx1">
                              <a:lumMod val="75000"/>
                              <a:lumOff val="25000"/>
                            </a:schemeClr>
                          </a:solidFill>
                          <a:effectLst/>
                        </a:rPr>
                        <a:t>53</a:t>
                      </a:r>
                      <a:endParaRPr lang="en-US" sz="1600" b="0" i="0" u="none" strike="noStrike" dirty="0">
                        <a:solidFill>
                          <a:schemeClr val="tx1">
                            <a:lumMod val="75000"/>
                            <a:lumOff val="25000"/>
                          </a:schemeClr>
                        </a:solidFill>
                        <a:effectLst/>
                        <a:latin typeface="Century Gothic" panose="020B0502020202020204" pitchFamily="34" charset="0"/>
                      </a:endParaRPr>
                    </a:p>
                  </a:txBody>
                  <a:tcPr marL="58228" marR="2371" marT="29114" marB="29114" anchor="ctr"/>
                </a:tc>
                <a:tc>
                  <a:txBody>
                    <a:bodyPr/>
                    <a:lstStyle/>
                    <a:p>
                      <a:pPr algn="r" rtl="0" fontAlgn="ctr"/>
                      <a:r>
                        <a:rPr lang="en-US" sz="1600" u="none" strike="noStrike">
                          <a:solidFill>
                            <a:schemeClr val="tx1">
                              <a:lumMod val="75000"/>
                              <a:lumOff val="25000"/>
                            </a:schemeClr>
                          </a:solidFill>
                          <a:effectLst/>
                        </a:rPr>
                        <a:t>38</a:t>
                      </a:r>
                      <a:endParaRPr lang="en-US" sz="1600" b="0" i="0" u="none" strike="noStrike">
                        <a:solidFill>
                          <a:schemeClr val="tx1">
                            <a:lumMod val="75000"/>
                            <a:lumOff val="25000"/>
                          </a:schemeClr>
                        </a:solidFill>
                        <a:effectLst/>
                        <a:latin typeface="Century Gothic" panose="020B0502020202020204" pitchFamily="34" charset="0"/>
                      </a:endParaRPr>
                    </a:p>
                  </a:txBody>
                  <a:tcPr marL="58228" marR="2371" marT="29114" marB="29114" anchor="ctr"/>
                </a:tc>
                <a:tc>
                  <a:txBody>
                    <a:bodyPr/>
                    <a:lstStyle/>
                    <a:p>
                      <a:pPr algn="r" rtl="0" fontAlgn="ctr"/>
                      <a:r>
                        <a:rPr lang="en-US" sz="1600" u="none" strike="noStrike">
                          <a:solidFill>
                            <a:schemeClr val="tx1">
                              <a:lumMod val="75000"/>
                              <a:lumOff val="25000"/>
                            </a:schemeClr>
                          </a:solidFill>
                          <a:effectLst/>
                        </a:rPr>
                        <a:t>26</a:t>
                      </a:r>
                      <a:endParaRPr lang="en-US" sz="1600" b="0" i="0" u="none" strike="noStrike">
                        <a:solidFill>
                          <a:schemeClr val="tx1">
                            <a:lumMod val="75000"/>
                            <a:lumOff val="25000"/>
                          </a:schemeClr>
                        </a:solidFill>
                        <a:effectLst/>
                        <a:latin typeface="Century Gothic" panose="020B0502020202020204" pitchFamily="34" charset="0"/>
                      </a:endParaRPr>
                    </a:p>
                  </a:txBody>
                  <a:tcPr marL="58228" marR="2371" marT="29114" marB="29114" anchor="ctr"/>
                </a:tc>
                <a:tc>
                  <a:txBody>
                    <a:bodyPr/>
                    <a:lstStyle/>
                    <a:p>
                      <a:pPr algn="r" rtl="0" fontAlgn="ctr"/>
                      <a:r>
                        <a:rPr lang="en-US" sz="1600" u="none" strike="noStrike">
                          <a:solidFill>
                            <a:schemeClr val="tx1">
                              <a:lumMod val="75000"/>
                              <a:lumOff val="25000"/>
                            </a:schemeClr>
                          </a:solidFill>
                          <a:effectLst/>
                        </a:rPr>
                        <a:t>17</a:t>
                      </a:r>
                      <a:endParaRPr lang="en-US" sz="1600" b="0" i="0" u="none" strike="noStrike">
                        <a:solidFill>
                          <a:schemeClr val="tx1">
                            <a:lumMod val="75000"/>
                            <a:lumOff val="25000"/>
                          </a:schemeClr>
                        </a:solidFill>
                        <a:effectLst/>
                        <a:latin typeface="Century Gothic" panose="020B0502020202020204" pitchFamily="34" charset="0"/>
                      </a:endParaRPr>
                    </a:p>
                  </a:txBody>
                  <a:tcPr marL="58228" marR="2371" marT="29114" marB="29114" anchor="ctr"/>
                </a:tc>
                <a:extLst>
                  <a:ext uri="{0D108BD9-81ED-4DB2-BD59-A6C34878D82A}">
                    <a16:rowId xmlns:a16="http://schemas.microsoft.com/office/drawing/2014/main" val="494747450"/>
                  </a:ext>
                </a:extLst>
              </a:tr>
              <a:tr h="381966">
                <a:tc>
                  <a:txBody>
                    <a:bodyPr/>
                    <a:lstStyle/>
                    <a:p>
                      <a:pPr marL="0" marR="0">
                        <a:lnSpc>
                          <a:spcPct val="100000"/>
                        </a:lnSpc>
                        <a:spcBef>
                          <a:spcPts val="0"/>
                        </a:spcBef>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600">
                          <a:solidFill>
                            <a:schemeClr val="tx1">
                              <a:lumMod val="75000"/>
                              <a:lumOff val="25000"/>
                            </a:schemeClr>
                          </a:solidFill>
                          <a:effectLst/>
                        </a:rPr>
                        <a:t>  Alcohol Abuse</a:t>
                      </a:r>
                      <a:endParaRPr lang="en-US" sz="1600">
                        <a:solidFill>
                          <a:schemeClr val="tx1">
                            <a:lumMod val="75000"/>
                            <a:lumOff val="25000"/>
                          </a:schemeClr>
                        </a:solidFill>
                        <a:effectLst/>
                        <a:latin typeface="+mj-lt"/>
                        <a:ea typeface="Calibri" panose="020F0502020204030204" pitchFamily="34" charset="0"/>
                        <a:cs typeface="Times New Roman" panose="02020603050405020304" pitchFamily="18" charset="0"/>
                      </a:endParaRPr>
                    </a:p>
                  </a:txBody>
                  <a:tcPr marL="58228" marR="17069" marT="29114" marB="29114" anchor="ctr"/>
                </a:tc>
                <a:tc>
                  <a:txBody>
                    <a:bodyPr/>
                    <a:lstStyle/>
                    <a:p>
                      <a:pPr algn="r" rtl="0" fontAlgn="ctr"/>
                      <a:r>
                        <a:rPr lang="en-US" sz="1600" u="none" strike="noStrike">
                          <a:solidFill>
                            <a:schemeClr val="tx1">
                              <a:lumMod val="75000"/>
                              <a:lumOff val="25000"/>
                            </a:schemeClr>
                          </a:solidFill>
                          <a:effectLst/>
                        </a:rPr>
                        <a:t>28</a:t>
                      </a:r>
                      <a:endParaRPr lang="en-US" sz="1600" b="0" i="0" u="none" strike="noStrike">
                        <a:solidFill>
                          <a:schemeClr val="tx1">
                            <a:lumMod val="75000"/>
                            <a:lumOff val="25000"/>
                          </a:schemeClr>
                        </a:solidFill>
                        <a:effectLst/>
                        <a:latin typeface="Century Gothic" panose="020B0502020202020204" pitchFamily="34" charset="0"/>
                      </a:endParaRPr>
                    </a:p>
                  </a:txBody>
                  <a:tcPr marL="58228" marR="2371" marT="29114" marB="29114" anchor="ctr"/>
                </a:tc>
                <a:tc>
                  <a:txBody>
                    <a:bodyPr/>
                    <a:lstStyle/>
                    <a:p>
                      <a:pPr algn="r" rtl="0" fontAlgn="ctr"/>
                      <a:r>
                        <a:rPr lang="en-US" sz="1600" b="0" u="none" strike="noStrike" dirty="0">
                          <a:solidFill>
                            <a:schemeClr val="tx1"/>
                          </a:solidFill>
                          <a:effectLst/>
                        </a:rPr>
                        <a:t>72</a:t>
                      </a:r>
                      <a:endParaRPr lang="en-US" sz="1600" b="0" i="0" u="none" strike="noStrike" dirty="0">
                        <a:solidFill>
                          <a:schemeClr val="tx1"/>
                        </a:solidFill>
                        <a:effectLst/>
                        <a:latin typeface="Century Gothic" panose="020B0502020202020204" pitchFamily="34" charset="0"/>
                      </a:endParaRPr>
                    </a:p>
                  </a:txBody>
                  <a:tcPr marL="58228" marR="2371" marT="29114" marB="29114" anchor="ctr"/>
                </a:tc>
                <a:tc>
                  <a:txBody>
                    <a:bodyPr/>
                    <a:lstStyle/>
                    <a:p>
                      <a:pPr algn="r" rtl="0" fontAlgn="ctr"/>
                      <a:r>
                        <a:rPr lang="en-US" sz="1600" u="none" strike="noStrike" dirty="0">
                          <a:solidFill>
                            <a:schemeClr val="tx1">
                              <a:lumMod val="75000"/>
                              <a:lumOff val="25000"/>
                            </a:schemeClr>
                          </a:solidFill>
                          <a:effectLst/>
                        </a:rPr>
                        <a:t>49</a:t>
                      </a:r>
                      <a:endParaRPr lang="en-US" sz="1600" b="0" i="0" u="none" strike="noStrike" dirty="0">
                        <a:solidFill>
                          <a:schemeClr val="tx1">
                            <a:lumMod val="75000"/>
                            <a:lumOff val="25000"/>
                          </a:schemeClr>
                        </a:solidFill>
                        <a:effectLst/>
                        <a:latin typeface="Century Gothic" panose="020B0502020202020204" pitchFamily="34" charset="0"/>
                      </a:endParaRPr>
                    </a:p>
                  </a:txBody>
                  <a:tcPr marL="58228" marR="2371" marT="29114" marB="29114" anchor="ctr"/>
                </a:tc>
                <a:tc>
                  <a:txBody>
                    <a:bodyPr/>
                    <a:lstStyle/>
                    <a:p>
                      <a:pPr algn="r" rtl="0" fontAlgn="ctr"/>
                      <a:r>
                        <a:rPr lang="en-US" sz="1600" u="none" strike="noStrike">
                          <a:solidFill>
                            <a:schemeClr val="tx1">
                              <a:lumMod val="75000"/>
                              <a:lumOff val="25000"/>
                            </a:schemeClr>
                          </a:solidFill>
                          <a:effectLst/>
                        </a:rPr>
                        <a:t>33</a:t>
                      </a:r>
                      <a:endParaRPr lang="en-US" sz="1600" b="0" i="0" u="none" strike="noStrike">
                        <a:solidFill>
                          <a:schemeClr val="tx1">
                            <a:lumMod val="75000"/>
                            <a:lumOff val="25000"/>
                          </a:schemeClr>
                        </a:solidFill>
                        <a:effectLst/>
                        <a:latin typeface="Century Gothic" panose="020B0502020202020204" pitchFamily="34" charset="0"/>
                      </a:endParaRPr>
                    </a:p>
                  </a:txBody>
                  <a:tcPr marL="58228" marR="2371" marT="29114" marB="29114" anchor="ctr"/>
                </a:tc>
                <a:tc>
                  <a:txBody>
                    <a:bodyPr/>
                    <a:lstStyle/>
                    <a:p>
                      <a:pPr algn="r" rtl="0" fontAlgn="ctr"/>
                      <a:r>
                        <a:rPr lang="en-US" sz="1600" u="none" strike="noStrike">
                          <a:solidFill>
                            <a:schemeClr val="tx1">
                              <a:lumMod val="75000"/>
                              <a:lumOff val="25000"/>
                            </a:schemeClr>
                          </a:solidFill>
                          <a:effectLst/>
                        </a:rPr>
                        <a:t>21</a:t>
                      </a:r>
                      <a:endParaRPr lang="en-US" sz="1600" b="0" i="0" u="none" strike="noStrike">
                        <a:solidFill>
                          <a:schemeClr val="tx1">
                            <a:lumMod val="75000"/>
                            <a:lumOff val="25000"/>
                          </a:schemeClr>
                        </a:solidFill>
                        <a:effectLst/>
                        <a:latin typeface="Century Gothic" panose="020B0502020202020204" pitchFamily="34" charset="0"/>
                      </a:endParaRPr>
                    </a:p>
                  </a:txBody>
                  <a:tcPr marL="58228" marR="2371" marT="29114" marB="29114" anchor="ctr"/>
                </a:tc>
                <a:tc>
                  <a:txBody>
                    <a:bodyPr/>
                    <a:lstStyle/>
                    <a:p>
                      <a:pPr algn="r" rtl="0" fontAlgn="ctr"/>
                      <a:r>
                        <a:rPr lang="en-US" sz="1600" u="none" strike="noStrike">
                          <a:solidFill>
                            <a:schemeClr val="tx1">
                              <a:lumMod val="75000"/>
                              <a:lumOff val="25000"/>
                            </a:schemeClr>
                          </a:solidFill>
                          <a:effectLst/>
                        </a:rPr>
                        <a:t>13</a:t>
                      </a:r>
                      <a:endParaRPr lang="en-US" sz="1600" b="0" i="0" u="none" strike="noStrike">
                        <a:solidFill>
                          <a:schemeClr val="tx1">
                            <a:lumMod val="75000"/>
                            <a:lumOff val="25000"/>
                          </a:schemeClr>
                        </a:solidFill>
                        <a:effectLst/>
                        <a:latin typeface="Century Gothic" panose="020B0502020202020204" pitchFamily="34" charset="0"/>
                      </a:endParaRPr>
                    </a:p>
                  </a:txBody>
                  <a:tcPr marL="58228" marR="2371" marT="29114" marB="29114" anchor="ctr"/>
                </a:tc>
                <a:extLst>
                  <a:ext uri="{0D108BD9-81ED-4DB2-BD59-A6C34878D82A}">
                    <a16:rowId xmlns:a16="http://schemas.microsoft.com/office/drawing/2014/main" val="335330570"/>
                  </a:ext>
                </a:extLst>
              </a:tr>
              <a:tr h="381966">
                <a:tc>
                  <a:txBody>
                    <a:bodyPr/>
                    <a:lstStyle/>
                    <a:p>
                      <a:pPr marL="0" marR="0">
                        <a:lnSpc>
                          <a:spcPct val="100000"/>
                        </a:lnSpc>
                        <a:spcBef>
                          <a:spcPts val="0"/>
                        </a:spcBef>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600">
                          <a:solidFill>
                            <a:schemeClr val="tx1">
                              <a:lumMod val="75000"/>
                              <a:lumOff val="25000"/>
                            </a:schemeClr>
                          </a:solidFill>
                          <a:effectLst/>
                        </a:rPr>
                        <a:t>  Drug Abuse</a:t>
                      </a:r>
                      <a:endParaRPr lang="en-US" sz="1600">
                        <a:solidFill>
                          <a:schemeClr val="tx1">
                            <a:lumMod val="75000"/>
                            <a:lumOff val="25000"/>
                          </a:schemeClr>
                        </a:solidFill>
                        <a:effectLst/>
                        <a:latin typeface="+mj-lt"/>
                        <a:ea typeface="Calibri" panose="020F0502020204030204" pitchFamily="34" charset="0"/>
                        <a:cs typeface="Times New Roman" panose="02020603050405020304" pitchFamily="18" charset="0"/>
                      </a:endParaRPr>
                    </a:p>
                  </a:txBody>
                  <a:tcPr marL="58228" marR="17069" marT="29114" marB="29114" anchor="ctr"/>
                </a:tc>
                <a:tc>
                  <a:txBody>
                    <a:bodyPr/>
                    <a:lstStyle/>
                    <a:p>
                      <a:pPr algn="r" rtl="0" fontAlgn="ctr"/>
                      <a:r>
                        <a:rPr lang="en-US" sz="1600" u="none" strike="noStrike">
                          <a:solidFill>
                            <a:schemeClr val="tx1">
                              <a:lumMod val="75000"/>
                              <a:lumOff val="25000"/>
                            </a:schemeClr>
                          </a:solidFill>
                          <a:effectLst/>
                        </a:rPr>
                        <a:t>9</a:t>
                      </a:r>
                      <a:endParaRPr lang="en-US" sz="1600" b="0" i="0" u="none" strike="noStrike">
                        <a:solidFill>
                          <a:schemeClr val="tx1">
                            <a:lumMod val="75000"/>
                            <a:lumOff val="25000"/>
                          </a:schemeClr>
                        </a:solidFill>
                        <a:effectLst/>
                        <a:latin typeface="Century Gothic" panose="020B0502020202020204" pitchFamily="34" charset="0"/>
                      </a:endParaRPr>
                    </a:p>
                  </a:txBody>
                  <a:tcPr marL="58228" marR="2371" marT="29114" marB="29114" anchor="ctr"/>
                </a:tc>
                <a:tc>
                  <a:txBody>
                    <a:bodyPr/>
                    <a:lstStyle/>
                    <a:p>
                      <a:pPr algn="r" rtl="0" fontAlgn="ctr"/>
                      <a:r>
                        <a:rPr lang="en-US" sz="1600" b="0" u="none" strike="noStrike" dirty="0">
                          <a:solidFill>
                            <a:schemeClr val="tx1"/>
                          </a:solidFill>
                          <a:effectLst/>
                        </a:rPr>
                        <a:t>91</a:t>
                      </a:r>
                      <a:endParaRPr lang="en-US" sz="1600" b="0" i="0" u="none" strike="noStrike" dirty="0">
                        <a:solidFill>
                          <a:schemeClr val="tx1"/>
                        </a:solidFill>
                        <a:effectLst/>
                        <a:latin typeface="Century Gothic" panose="020B0502020202020204" pitchFamily="34" charset="0"/>
                      </a:endParaRPr>
                    </a:p>
                  </a:txBody>
                  <a:tcPr marL="58228" marR="2371" marT="29114" marB="29114" anchor="ctr"/>
                </a:tc>
                <a:tc>
                  <a:txBody>
                    <a:bodyPr/>
                    <a:lstStyle/>
                    <a:p>
                      <a:pPr algn="r" rtl="0" fontAlgn="ctr"/>
                      <a:r>
                        <a:rPr lang="en-US" sz="1600" u="none" strike="noStrike" dirty="0">
                          <a:solidFill>
                            <a:schemeClr val="tx1">
                              <a:lumMod val="75000"/>
                              <a:lumOff val="25000"/>
                            </a:schemeClr>
                          </a:solidFill>
                          <a:effectLst/>
                        </a:rPr>
                        <a:t>75</a:t>
                      </a:r>
                      <a:endParaRPr lang="en-US" sz="1600" b="0" i="0" u="none" strike="noStrike" dirty="0">
                        <a:solidFill>
                          <a:schemeClr val="tx1">
                            <a:lumMod val="75000"/>
                            <a:lumOff val="25000"/>
                          </a:schemeClr>
                        </a:solidFill>
                        <a:effectLst/>
                        <a:latin typeface="Century Gothic" panose="020B0502020202020204" pitchFamily="34" charset="0"/>
                      </a:endParaRPr>
                    </a:p>
                  </a:txBody>
                  <a:tcPr marL="58228" marR="2371" marT="29114" marB="29114" anchor="ctr"/>
                </a:tc>
                <a:tc>
                  <a:txBody>
                    <a:bodyPr/>
                    <a:lstStyle/>
                    <a:p>
                      <a:pPr algn="r" rtl="0" fontAlgn="ctr"/>
                      <a:r>
                        <a:rPr lang="en-US" sz="1600" u="none" strike="noStrike" dirty="0">
                          <a:solidFill>
                            <a:schemeClr val="tx1">
                              <a:lumMod val="75000"/>
                              <a:lumOff val="25000"/>
                            </a:schemeClr>
                          </a:solidFill>
                          <a:effectLst/>
                        </a:rPr>
                        <a:t>57</a:t>
                      </a:r>
                      <a:endParaRPr lang="en-US" sz="1600" b="0" i="0" u="none" strike="noStrike" dirty="0">
                        <a:solidFill>
                          <a:schemeClr val="tx1">
                            <a:lumMod val="75000"/>
                            <a:lumOff val="25000"/>
                          </a:schemeClr>
                        </a:solidFill>
                        <a:effectLst/>
                        <a:latin typeface="Century Gothic" panose="020B0502020202020204" pitchFamily="34" charset="0"/>
                      </a:endParaRPr>
                    </a:p>
                  </a:txBody>
                  <a:tcPr marL="58228" marR="2371" marT="29114" marB="29114" anchor="ctr"/>
                </a:tc>
                <a:tc>
                  <a:txBody>
                    <a:bodyPr/>
                    <a:lstStyle/>
                    <a:p>
                      <a:pPr algn="r" rtl="0" fontAlgn="ctr"/>
                      <a:r>
                        <a:rPr lang="en-US" sz="1600" u="none" strike="noStrike">
                          <a:solidFill>
                            <a:schemeClr val="tx1">
                              <a:lumMod val="75000"/>
                              <a:lumOff val="25000"/>
                            </a:schemeClr>
                          </a:solidFill>
                          <a:effectLst/>
                        </a:rPr>
                        <a:t>42</a:t>
                      </a:r>
                      <a:endParaRPr lang="en-US" sz="1600" b="0" i="0" u="none" strike="noStrike">
                        <a:solidFill>
                          <a:schemeClr val="tx1">
                            <a:lumMod val="75000"/>
                            <a:lumOff val="25000"/>
                          </a:schemeClr>
                        </a:solidFill>
                        <a:effectLst/>
                        <a:latin typeface="Century Gothic" panose="020B0502020202020204" pitchFamily="34" charset="0"/>
                      </a:endParaRPr>
                    </a:p>
                  </a:txBody>
                  <a:tcPr marL="58228" marR="2371" marT="29114" marB="29114" anchor="ctr"/>
                </a:tc>
                <a:tc>
                  <a:txBody>
                    <a:bodyPr/>
                    <a:lstStyle/>
                    <a:p>
                      <a:pPr algn="r" rtl="0" fontAlgn="ctr"/>
                      <a:r>
                        <a:rPr lang="en-US" sz="1600" u="none" strike="noStrike">
                          <a:solidFill>
                            <a:schemeClr val="tx1">
                              <a:lumMod val="75000"/>
                              <a:lumOff val="25000"/>
                            </a:schemeClr>
                          </a:solidFill>
                          <a:effectLst/>
                        </a:rPr>
                        <a:t>30</a:t>
                      </a:r>
                      <a:endParaRPr lang="en-US" sz="1600" b="0" i="0" u="none" strike="noStrike">
                        <a:solidFill>
                          <a:schemeClr val="tx1">
                            <a:lumMod val="75000"/>
                            <a:lumOff val="25000"/>
                          </a:schemeClr>
                        </a:solidFill>
                        <a:effectLst/>
                        <a:latin typeface="Century Gothic" panose="020B0502020202020204" pitchFamily="34" charset="0"/>
                      </a:endParaRPr>
                    </a:p>
                  </a:txBody>
                  <a:tcPr marL="58228" marR="2371" marT="29114" marB="29114" anchor="ctr"/>
                </a:tc>
                <a:extLst>
                  <a:ext uri="{0D108BD9-81ED-4DB2-BD59-A6C34878D82A}">
                    <a16:rowId xmlns:a16="http://schemas.microsoft.com/office/drawing/2014/main" val="1705039093"/>
                  </a:ext>
                </a:extLst>
              </a:tr>
              <a:tr h="381966">
                <a:tc>
                  <a:txBody>
                    <a:bodyPr/>
                    <a:lstStyle/>
                    <a:p>
                      <a:pPr marL="0" marR="0">
                        <a:lnSpc>
                          <a:spcPct val="100000"/>
                        </a:lnSpc>
                        <a:spcBef>
                          <a:spcPts val="0"/>
                        </a:spcBef>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600">
                          <a:solidFill>
                            <a:schemeClr val="tx1">
                              <a:lumMod val="75000"/>
                              <a:lumOff val="25000"/>
                            </a:schemeClr>
                          </a:solidFill>
                          <a:effectLst/>
                        </a:rPr>
                        <a:t>  Mental illness</a:t>
                      </a:r>
                      <a:endParaRPr lang="en-US" sz="1600">
                        <a:solidFill>
                          <a:schemeClr val="tx1">
                            <a:lumMod val="75000"/>
                            <a:lumOff val="25000"/>
                          </a:schemeClr>
                        </a:solidFill>
                        <a:effectLst/>
                        <a:latin typeface="+mj-lt"/>
                        <a:ea typeface="Calibri" panose="020F0502020204030204" pitchFamily="34" charset="0"/>
                        <a:cs typeface="Times New Roman" panose="02020603050405020304" pitchFamily="18" charset="0"/>
                      </a:endParaRPr>
                    </a:p>
                  </a:txBody>
                  <a:tcPr marL="58228" marR="17069" marT="29114" marB="29114" anchor="ctr"/>
                </a:tc>
                <a:tc>
                  <a:txBody>
                    <a:bodyPr/>
                    <a:lstStyle/>
                    <a:p>
                      <a:pPr algn="r" rtl="0" fontAlgn="ctr"/>
                      <a:r>
                        <a:rPr lang="en-US" sz="1600" u="none" strike="noStrike">
                          <a:solidFill>
                            <a:schemeClr val="tx1">
                              <a:lumMod val="75000"/>
                              <a:lumOff val="25000"/>
                            </a:schemeClr>
                          </a:solidFill>
                          <a:effectLst/>
                        </a:rPr>
                        <a:t>20</a:t>
                      </a:r>
                      <a:endParaRPr lang="en-US" sz="1600" b="0" i="0" u="none" strike="noStrike">
                        <a:solidFill>
                          <a:schemeClr val="tx1">
                            <a:lumMod val="75000"/>
                            <a:lumOff val="25000"/>
                          </a:schemeClr>
                        </a:solidFill>
                        <a:effectLst/>
                        <a:latin typeface="Century Gothic" panose="020B0502020202020204" pitchFamily="34" charset="0"/>
                      </a:endParaRPr>
                    </a:p>
                  </a:txBody>
                  <a:tcPr marL="58228" marR="2371" marT="29114" marB="29114" anchor="ctr"/>
                </a:tc>
                <a:tc>
                  <a:txBody>
                    <a:bodyPr/>
                    <a:lstStyle/>
                    <a:p>
                      <a:pPr algn="r" rtl="0" fontAlgn="ctr"/>
                      <a:r>
                        <a:rPr lang="en-US" sz="1600" b="0" u="none" strike="noStrike" dirty="0">
                          <a:solidFill>
                            <a:schemeClr val="tx1"/>
                          </a:solidFill>
                          <a:effectLst/>
                        </a:rPr>
                        <a:t>80</a:t>
                      </a:r>
                      <a:endParaRPr lang="en-US" sz="1600" b="0" i="0" u="none" strike="noStrike" dirty="0">
                        <a:solidFill>
                          <a:schemeClr val="tx1"/>
                        </a:solidFill>
                        <a:effectLst/>
                        <a:latin typeface="Century Gothic" panose="020B0502020202020204" pitchFamily="34" charset="0"/>
                      </a:endParaRPr>
                    </a:p>
                  </a:txBody>
                  <a:tcPr marL="58228" marR="2371" marT="29114" marB="29114" anchor="ctr"/>
                </a:tc>
                <a:tc>
                  <a:txBody>
                    <a:bodyPr/>
                    <a:lstStyle/>
                    <a:p>
                      <a:pPr algn="r" rtl="0" fontAlgn="ctr"/>
                      <a:r>
                        <a:rPr lang="en-US" sz="1600" u="none" strike="noStrike" dirty="0">
                          <a:solidFill>
                            <a:schemeClr val="tx1">
                              <a:lumMod val="75000"/>
                              <a:lumOff val="25000"/>
                            </a:schemeClr>
                          </a:solidFill>
                          <a:effectLst/>
                        </a:rPr>
                        <a:t>59</a:t>
                      </a:r>
                      <a:endParaRPr lang="en-US" sz="1600" b="0" i="0" u="none" strike="noStrike" dirty="0">
                        <a:solidFill>
                          <a:schemeClr val="tx1">
                            <a:lumMod val="75000"/>
                            <a:lumOff val="25000"/>
                          </a:schemeClr>
                        </a:solidFill>
                        <a:effectLst/>
                        <a:latin typeface="Century Gothic" panose="020B0502020202020204" pitchFamily="34" charset="0"/>
                      </a:endParaRPr>
                    </a:p>
                  </a:txBody>
                  <a:tcPr marL="58228" marR="2371" marT="29114" marB="29114" anchor="ctr"/>
                </a:tc>
                <a:tc>
                  <a:txBody>
                    <a:bodyPr/>
                    <a:lstStyle/>
                    <a:p>
                      <a:pPr algn="r" rtl="0" fontAlgn="ctr"/>
                      <a:r>
                        <a:rPr lang="en-US" sz="1600" u="none" strike="noStrike" dirty="0">
                          <a:solidFill>
                            <a:schemeClr val="tx1">
                              <a:lumMod val="75000"/>
                              <a:lumOff val="25000"/>
                            </a:schemeClr>
                          </a:solidFill>
                          <a:effectLst/>
                        </a:rPr>
                        <a:t>41</a:t>
                      </a:r>
                      <a:endParaRPr lang="en-US" sz="1600" b="0" i="0" u="none" strike="noStrike" dirty="0">
                        <a:solidFill>
                          <a:schemeClr val="tx1">
                            <a:lumMod val="75000"/>
                            <a:lumOff val="25000"/>
                          </a:schemeClr>
                        </a:solidFill>
                        <a:effectLst/>
                        <a:latin typeface="Century Gothic" panose="020B0502020202020204" pitchFamily="34" charset="0"/>
                      </a:endParaRPr>
                    </a:p>
                  </a:txBody>
                  <a:tcPr marL="58228" marR="2371" marT="29114" marB="29114" anchor="ctr"/>
                </a:tc>
                <a:tc>
                  <a:txBody>
                    <a:bodyPr/>
                    <a:lstStyle/>
                    <a:p>
                      <a:pPr algn="r" rtl="0" fontAlgn="ctr"/>
                      <a:r>
                        <a:rPr lang="en-US" sz="1600" u="none" strike="noStrike" dirty="0">
                          <a:solidFill>
                            <a:schemeClr val="tx1">
                              <a:lumMod val="75000"/>
                              <a:lumOff val="25000"/>
                            </a:schemeClr>
                          </a:solidFill>
                          <a:effectLst/>
                        </a:rPr>
                        <a:t>28</a:t>
                      </a:r>
                      <a:endParaRPr lang="en-US" sz="1600" b="0" i="0" u="none" strike="noStrike" dirty="0">
                        <a:solidFill>
                          <a:schemeClr val="tx1">
                            <a:lumMod val="75000"/>
                            <a:lumOff val="25000"/>
                          </a:schemeClr>
                        </a:solidFill>
                        <a:effectLst/>
                        <a:latin typeface="Century Gothic" panose="020B0502020202020204" pitchFamily="34" charset="0"/>
                      </a:endParaRPr>
                    </a:p>
                  </a:txBody>
                  <a:tcPr marL="58228" marR="2371" marT="29114" marB="29114" anchor="ctr"/>
                </a:tc>
                <a:tc>
                  <a:txBody>
                    <a:bodyPr/>
                    <a:lstStyle/>
                    <a:p>
                      <a:pPr algn="r" rtl="0" fontAlgn="ctr"/>
                      <a:r>
                        <a:rPr lang="en-US" sz="1600" u="none" strike="noStrike">
                          <a:solidFill>
                            <a:schemeClr val="tx1">
                              <a:lumMod val="75000"/>
                              <a:lumOff val="25000"/>
                            </a:schemeClr>
                          </a:solidFill>
                          <a:effectLst/>
                        </a:rPr>
                        <a:t>18</a:t>
                      </a:r>
                      <a:endParaRPr lang="en-US" sz="1600" b="0" i="0" u="none" strike="noStrike">
                        <a:solidFill>
                          <a:schemeClr val="tx1">
                            <a:lumMod val="75000"/>
                            <a:lumOff val="25000"/>
                          </a:schemeClr>
                        </a:solidFill>
                        <a:effectLst/>
                        <a:latin typeface="Century Gothic" panose="020B0502020202020204" pitchFamily="34" charset="0"/>
                      </a:endParaRPr>
                    </a:p>
                  </a:txBody>
                  <a:tcPr marL="58228" marR="2371" marT="29114" marB="29114" anchor="ctr"/>
                </a:tc>
                <a:extLst>
                  <a:ext uri="{0D108BD9-81ED-4DB2-BD59-A6C34878D82A}">
                    <a16:rowId xmlns:a16="http://schemas.microsoft.com/office/drawing/2014/main" val="566483861"/>
                  </a:ext>
                </a:extLst>
              </a:tr>
              <a:tr h="381966">
                <a:tc>
                  <a:txBody>
                    <a:bodyPr/>
                    <a:lstStyle/>
                    <a:p>
                      <a:pPr marL="0" marR="0">
                        <a:lnSpc>
                          <a:spcPct val="100000"/>
                        </a:lnSpc>
                        <a:spcBef>
                          <a:spcPts val="0"/>
                        </a:spcBef>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600">
                          <a:solidFill>
                            <a:schemeClr val="tx1">
                              <a:lumMod val="75000"/>
                              <a:lumOff val="25000"/>
                            </a:schemeClr>
                          </a:solidFill>
                          <a:effectLst/>
                        </a:rPr>
                        <a:t>  Domestic Violence</a:t>
                      </a:r>
                      <a:endParaRPr lang="en-US" sz="1600">
                        <a:solidFill>
                          <a:schemeClr val="tx1">
                            <a:lumMod val="75000"/>
                            <a:lumOff val="25000"/>
                          </a:schemeClr>
                        </a:solidFill>
                        <a:effectLst/>
                        <a:latin typeface="+mj-lt"/>
                        <a:ea typeface="Calibri" panose="020F0502020204030204" pitchFamily="34" charset="0"/>
                        <a:cs typeface="Times New Roman" panose="02020603050405020304" pitchFamily="18" charset="0"/>
                      </a:endParaRPr>
                    </a:p>
                  </a:txBody>
                  <a:tcPr marL="58228" marR="17069" marT="29114" marB="29114" anchor="ctr"/>
                </a:tc>
                <a:tc>
                  <a:txBody>
                    <a:bodyPr/>
                    <a:lstStyle/>
                    <a:p>
                      <a:pPr algn="r" rtl="0" fontAlgn="ctr"/>
                      <a:r>
                        <a:rPr lang="en-US" sz="1600" u="none" strike="noStrike">
                          <a:solidFill>
                            <a:schemeClr val="tx1">
                              <a:lumMod val="75000"/>
                              <a:lumOff val="25000"/>
                            </a:schemeClr>
                          </a:solidFill>
                          <a:effectLst/>
                        </a:rPr>
                        <a:t>10</a:t>
                      </a:r>
                      <a:endParaRPr lang="en-US" sz="1600" b="0" i="0" u="none" strike="noStrike">
                        <a:solidFill>
                          <a:schemeClr val="tx1">
                            <a:lumMod val="75000"/>
                            <a:lumOff val="25000"/>
                          </a:schemeClr>
                        </a:solidFill>
                        <a:effectLst/>
                        <a:latin typeface="Century Gothic" panose="020B0502020202020204" pitchFamily="34" charset="0"/>
                      </a:endParaRPr>
                    </a:p>
                  </a:txBody>
                  <a:tcPr marL="58228" marR="2371" marT="29114" marB="29114" anchor="ctr"/>
                </a:tc>
                <a:tc>
                  <a:txBody>
                    <a:bodyPr/>
                    <a:lstStyle/>
                    <a:p>
                      <a:pPr algn="r" rtl="0" fontAlgn="ctr"/>
                      <a:r>
                        <a:rPr lang="en-US" sz="1600" b="0" u="none" strike="noStrike" dirty="0">
                          <a:solidFill>
                            <a:schemeClr val="tx1"/>
                          </a:solidFill>
                          <a:effectLst/>
                        </a:rPr>
                        <a:t>90</a:t>
                      </a:r>
                      <a:endParaRPr lang="en-US" sz="1600" b="0" i="0" u="none" strike="noStrike" dirty="0">
                        <a:solidFill>
                          <a:schemeClr val="tx1"/>
                        </a:solidFill>
                        <a:effectLst/>
                        <a:latin typeface="Century Gothic" panose="020B0502020202020204" pitchFamily="34" charset="0"/>
                      </a:endParaRPr>
                    </a:p>
                  </a:txBody>
                  <a:tcPr marL="58228" marR="2371" marT="29114" marB="29114" anchor="ctr"/>
                </a:tc>
                <a:tc>
                  <a:txBody>
                    <a:bodyPr/>
                    <a:lstStyle/>
                    <a:p>
                      <a:pPr algn="r" rtl="0" fontAlgn="ctr"/>
                      <a:r>
                        <a:rPr lang="en-US" sz="1600" u="none" strike="noStrike">
                          <a:solidFill>
                            <a:schemeClr val="tx1">
                              <a:lumMod val="75000"/>
                              <a:lumOff val="25000"/>
                            </a:schemeClr>
                          </a:solidFill>
                          <a:effectLst/>
                        </a:rPr>
                        <a:t>73</a:t>
                      </a:r>
                      <a:endParaRPr lang="en-US" sz="1600" b="0" i="0" u="none" strike="noStrike">
                        <a:solidFill>
                          <a:schemeClr val="tx1">
                            <a:lumMod val="75000"/>
                            <a:lumOff val="25000"/>
                          </a:schemeClr>
                        </a:solidFill>
                        <a:effectLst/>
                        <a:latin typeface="Century Gothic" panose="020B0502020202020204" pitchFamily="34" charset="0"/>
                      </a:endParaRPr>
                    </a:p>
                  </a:txBody>
                  <a:tcPr marL="58228" marR="2371" marT="29114" marB="29114" anchor="ctr"/>
                </a:tc>
                <a:tc>
                  <a:txBody>
                    <a:bodyPr/>
                    <a:lstStyle/>
                    <a:p>
                      <a:pPr algn="r" rtl="0" fontAlgn="ctr"/>
                      <a:r>
                        <a:rPr lang="en-US" sz="1600" u="none" strike="noStrike" dirty="0">
                          <a:solidFill>
                            <a:schemeClr val="tx1">
                              <a:lumMod val="75000"/>
                              <a:lumOff val="25000"/>
                            </a:schemeClr>
                          </a:solidFill>
                          <a:effectLst/>
                        </a:rPr>
                        <a:t>55</a:t>
                      </a:r>
                      <a:endParaRPr lang="en-US" sz="1600" b="0" i="0" u="none" strike="noStrike" dirty="0">
                        <a:solidFill>
                          <a:schemeClr val="tx1">
                            <a:lumMod val="75000"/>
                            <a:lumOff val="25000"/>
                          </a:schemeClr>
                        </a:solidFill>
                        <a:effectLst/>
                        <a:latin typeface="Century Gothic" panose="020B0502020202020204" pitchFamily="34" charset="0"/>
                      </a:endParaRPr>
                    </a:p>
                  </a:txBody>
                  <a:tcPr marL="58228" marR="2371" marT="29114" marB="29114" anchor="ctr"/>
                </a:tc>
                <a:tc>
                  <a:txBody>
                    <a:bodyPr/>
                    <a:lstStyle/>
                    <a:p>
                      <a:pPr algn="r" rtl="0" fontAlgn="ctr"/>
                      <a:r>
                        <a:rPr lang="en-US" sz="1600" u="none" strike="noStrike" dirty="0">
                          <a:solidFill>
                            <a:schemeClr val="tx1">
                              <a:lumMod val="75000"/>
                              <a:lumOff val="25000"/>
                            </a:schemeClr>
                          </a:solidFill>
                          <a:effectLst/>
                        </a:rPr>
                        <a:t>38</a:t>
                      </a:r>
                      <a:endParaRPr lang="en-US" sz="1600" b="0" i="0" u="none" strike="noStrike" dirty="0">
                        <a:solidFill>
                          <a:schemeClr val="tx1">
                            <a:lumMod val="75000"/>
                            <a:lumOff val="25000"/>
                          </a:schemeClr>
                        </a:solidFill>
                        <a:effectLst/>
                        <a:latin typeface="Century Gothic" panose="020B0502020202020204" pitchFamily="34" charset="0"/>
                      </a:endParaRPr>
                    </a:p>
                  </a:txBody>
                  <a:tcPr marL="58228" marR="2371" marT="29114" marB="29114" anchor="ctr"/>
                </a:tc>
                <a:tc>
                  <a:txBody>
                    <a:bodyPr/>
                    <a:lstStyle/>
                    <a:p>
                      <a:pPr algn="r" rtl="0" fontAlgn="ctr"/>
                      <a:r>
                        <a:rPr lang="en-US" sz="1600" u="none" strike="noStrike" dirty="0">
                          <a:solidFill>
                            <a:schemeClr val="tx1">
                              <a:lumMod val="75000"/>
                              <a:lumOff val="25000"/>
                            </a:schemeClr>
                          </a:solidFill>
                          <a:effectLst/>
                        </a:rPr>
                        <a:t>25</a:t>
                      </a:r>
                      <a:endParaRPr lang="en-US" sz="1600" b="0" i="0" u="none" strike="noStrike" dirty="0">
                        <a:solidFill>
                          <a:schemeClr val="tx1">
                            <a:lumMod val="75000"/>
                            <a:lumOff val="25000"/>
                          </a:schemeClr>
                        </a:solidFill>
                        <a:effectLst/>
                        <a:latin typeface="Century Gothic" panose="020B0502020202020204" pitchFamily="34" charset="0"/>
                      </a:endParaRPr>
                    </a:p>
                  </a:txBody>
                  <a:tcPr marL="58228" marR="2371" marT="29114" marB="29114" anchor="ctr"/>
                </a:tc>
                <a:extLst>
                  <a:ext uri="{0D108BD9-81ED-4DB2-BD59-A6C34878D82A}">
                    <a16:rowId xmlns:a16="http://schemas.microsoft.com/office/drawing/2014/main" val="3573600562"/>
                  </a:ext>
                </a:extLst>
              </a:tr>
              <a:tr h="381966">
                <a:tc>
                  <a:txBody>
                    <a:bodyPr/>
                    <a:lstStyle/>
                    <a:p>
                      <a:pPr marL="0" marR="0">
                        <a:lnSpc>
                          <a:spcPct val="100000"/>
                        </a:lnSpc>
                        <a:spcBef>
                          <a:spcPts val="0"/>
                        </a:spcBef>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600">
                          <a:solidFill>
                            <a:schemeClr val="tx1">
                              <a:lumMod val="75000"/>
                              <a:lumOff val="25000"/>
                            </a:schemeClr>
                          </a:solidFill>
                          <a:effectLst/>
                        </a:rPr>
                        <a:t>  Parental Incarceration</a:t>
                      </a:r>
                      <a:endParaRPr lang="en-US" sz="1600">
                        <a:solidFill>
                          <a:schemeClr val="tx1">
                            <a:lumMod val="75000"/>
                            <a:lumOff val="25000"/>
                          </a:schemeClr>
                        </a:solidFill>
                        <a:effectLst/>
                        <a:latin typeface="+mj-lt"/>
                        <a:ea typeface="Calibri" panose="020F0502020204030204" pitchFamily="34" charset="0"/>
                        <a:cs typeface="Times New Roman" panose="02020603050405020304" pitchFamily="18" charset="0"/>
                      </a:endParaRPr>
                    </a:p>
                  </a:txBody>
                  <a:tcPr marL="58228" marR="17069" marT="29114" marB="29114" anchor="ctr"/>
                </a:tc>
                <a:tc>
                  <a:txBody>
                    <a:bodyPr/>
                    <a:lstStyle/>
                    <a:p>
                      <a:pPr algn="r" rtl="0" fontAlgn="ctr"/>
                      <a:r>
                        <a:rPr lang="en-US" sz="1600" u="none" strike="noStrike">
                          <a:solidFill>
                            <a:schemeClr val="tx1">
                              <a:lumMod val="75000"/>
                              <a:lumOff val="25000"/>
                            </a:schemeClr>
                          </a:solidFill>
                          <a:effectLst/>
                        </a:rPr>
                        <a:t>13</a:t>
                      </a:r>
                      <a:endParaRPr lang="en-US" sz="1600" b="0" i="0" u="none" strike="noStrike">
                        <a:solidFill>
                          <a:schemeClr val="tx1">
                            <a:lumMod val="75000"/>
                            <a:lumOff val="25000"/>
                          </a:schemeClr>
                        </a:solidFill>
                        <a:effectLst/>
                        <a:latin typeface="Century Gothic" panose="020B0502020202020204" pitchFamily="34" charset="0"/>
                      </a:endParaRPr>
                    </a:p>
                  </a:txBody>
                  <a:tcPr marL="58228" marR="2371" marT="29114" marB="29114" anchor="ctr"/>
                </a:tc>
                <a:tc>
                  <a:txBody>
                    <a:bodyPr/>
                    <a:lstStyle/>
                    <a:p>
                      <a:pPr algn="r" rtl="0" fontAlgn="ctr"/>
                      <a:r>
                        <a:rPr lang="en-US" sz="1600" b="0" u="none" strike="noStrike" dirty="0">
                          <a:solidFill>
                            <a:schemeClr val="tx1"/>
                          </a:solidFill>
                          <a:effectLst/>
                        </a:rPr>
                        <a:t>87</a:t>
                      </a:r>
                      <a:endParaRPr lang="en-US" sz="1600" b="0" i="0" u="none" strike="noStrike" dirty="0">
                        <a:solidFill>
                          <a:schemeClr val="tx1"/>
                        </a:solidFill>
                        <a:effectLst/>
                        <a:latin typeface="Century Gothic" panose="020B0502020202020204" pitchFamily="34" charset="0"/>
                      </a:endParaRPr>
                    </a:p>
                  </a:txBody>
                  <a:tcPr marL="58228" marR="2371" marT="29114" marB="29114" anchor="ctr"/>
                </a:tc>
                <a:tc>
                  <a:txBody>
                    <a:bodyPr/>
                    <a:lstStyle/>
                    <a:p>
                      <a:pPr algn="r" rtl="0" fontAlgn="ctr"/>
                      <a:r>
                        <a:rPr lang="en-US" sz="1600" u="none" strike="noStrike">
                          <a:solidFill>
                            <a:schemeClr val="tx1">
                              <a:lumMod val="75000"/>
                              <a:lumOff val="25000"/>
                            </a:schemeClr>
                          </a:solidFill>
                          <a:effectLst/>
                        </a:rPr>
                        <a:t>74</a:t>
                      </a:r>
                      <a:endParaRPr lang="en-US" sz="1600" b="0" i="0" u="none" strike="noStrike">
                        <a:solidFill>
                          <a:schemeClr val="tx1">
                            <a:lumMod val="75000"/>
                            <a:lumOff val="25000"/>
                          </a:schemeClr>
                        </a:solidFill>
                        <a:effectLst/>
                        <a:latin typeface="Century Gothic" panose="020B0502020202020204" pitchFamily="34" charset="0"/>
                      </a:endParaRPr>
                    </a:p>
                  </a:txBody>
                  <a:tcPr marL="58228" marR="2371" marT="29114" marB="29114" anchor="ctr"/>
                </a:tc>
                <a:tc>
                  <a:txBody>
                    <a:bodyPr/>
                    <a:lstStyle/>
                    <a:p>
                      <a:pPr algn="r" rtl="0" fontAlgn="ctr"/>
                      <a:r>
                        <a:rPr lang="en-US" sz="1600" u="none" strike="noStrike">
                          <a:solidFill>
                            <a:schemeClr val="tx1">
                              <a:lumMod val="75000"/>
                              <a:lumOff val="25000"/>
                            </a:schemeClr>
                          </a:solidFill>
                          <a:effectLst/>
                        </a:rPr>
                        <a:t>59</a:t>
                      </a:r>
                      <a:endParaRPr lang="en-US" sz="1600" b="0" i="0" u="none" strike="noStrike">
                        <a:solidFill>
                          <a:schemeClr val="tx1">
                            <a:lumMod val="75000"/>
                            <a:lumOff val="25000"/>
                          </a:schemeClr>
                        </a:solidFill>
                        <a:effectLst/>
                        <a:latin typeface="Century Gothic" panose="020B0502020202020204" pitchFamily="34" charset="0"/>
                      </a:endParaRPr>
                    </a:p>
                  </a:txBody>
                  <a:tcPr marL="58228" marR="2371" marT="29114" marB="29114" anchor="ctr"/>
                </a:tc>
                <a:tc>
                  <a:txBody>
                    <a:bodyPr/>
                    <a:lstStyle/>
                    <a:p>
                      <a:pPr algn="r" rtl="0" fontAlgn="ctr"/>
                      <a:r>
                        <a:rPr lang="en-US" sz="1600" u="none" strike="noStrike">
                          <a:solidFill>
                            <a:schemeClr val="tx1">
                              <a:lumMod val="75000"/>
                              <a:lumOff val="25000"/>
                            </a:schemeClr>
                          </a:solidFill>
                          <a:effectLst/>
                        </a:rPr>
                        <a:t>46</a:t>
                      </a:r>
                      <a:endParaRPr lang="en-US" sz="1600" b="0" i="0" u="none" strike="noStrike">
                        <a:solidFill>
                          <a:schemeClr val="tx1">
                            <a:lumMod val="75000"/>
                            <a:lumOff val="25000"/>
                          </a:schemeClr>
                        </a:solidFill>
                        <a:effectLst/>
                        <a:latin typeface="Century Gothic" panose="020B0502020202020204" pitchFamily="34" charset="0"/>
                      </a:endParaRPr>
                    </a:p>
                  </a:txBody>
                  <a:tcPr marL="58228" marR="2371" marT="29114" marB="29114" anchor="ctr"/>
                </a:tc>
                <a:tc>
                  <a:txBody>
                    <a:bodyPr/>
                    <a:lstStyle/>
                    <a:p>
                      <a:pPr algn="r" rtl="0" fontAlgn="ctr"/>
                      <a:r>
                        <a:rPr lang="en-US" sz="1600" u="none" strike="noStrike" dirty="0">
                          <a:solidFill>
                            <a:schemeClr val="tx1">
                              <a:lumMod val="75000"/>
                              <a:lumOff val="25000"/>
                            </a:schemeClr>
                          </a:solidFill>
                          <a:effectLst/>
                        </a:rPr>
                        <a:t>30</a:t>
                      </a:r>
                      <a:endParaRPr lang="en-US" sz="1600" b="0" i="0" u="none" strike="noStrike" dirty="0">
                        <a:solidFill>
                          <a:schemeClr val="tx1">
                            <a:lumMod val="75000"/>
                            <a:lumOff val="25000"/>
                          </a:schemeClr>
                        </a:solidFill>
                        <a:effectLst/>
                        <a:latin typeface="Century Gothic" panose="020B0502020202020204" pitchFamily="34" charset="0"/>
                      </a:endParaRPr>
                    </a:p>
                  </a:txBody>
                  <a:tcPr marL="58228" marR="2371" marT="29114" marB="29114" anchor="ctr"/>
                </a:tc>
                <a:extLst>
                  <a:ext uri="{0D108BD9-81ED-4DB2-BD59-A6C34878D82A}">
                    <a16:rowId xmlns:a16="http://schemas.microsoft.com/office/drawing/2014/main" val="135704942"/>
                  </a:ext>
                </a:extLst>
              </a:tr>
            </a:tbl>
          </a:graphicData>
        </a:graphic>
      </p:graphicFrame>
    </p:spTree>
    <p:extLst>
      <p:ext uri="{BB962C8B-B14F-4D97-AF65-F5344CB8AC3E}">
        <p14:creationId xmlns:p14="http://schemas.microsoft.com/office/powerpoint/2010/main" val="28686831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F5526D2-2701-2740-BA3C-07E42DDBCB16}"/>
              </a:ext>
            </a:extLst>
          </p:cNvPr>
          <p:cNvPicPr>
            <a:picLocks noChangeAspect="1"/>
          </p:cNvPicPr>
          <p:nvPr/>
        </p:nvPicPr>
        <p:blipFill>
          <a:blip r:embed="rId3"/>
          <a:stretch>
            <a:fillRect/>
          </a:stretch>
        </p:blipFill>
        <p:spPr>
          <a:xfrm>
            <a:off x="863600" y="342900"/>
            <a:ext cx="10464800" cy="6172200"/>
          </a:xfrm>
          <a:prstGeom prst="rect">
            <a:avLst/>
          </a:prstGeom>
        </p:spPr>
      </p:pic>
    </p:spTree>
    <p:extLst>
      <p:ext uri="{BB962C8B-B14F-4D97-AF65-F5344CB8AC3E}">
        <p14:creationId xmlns:p14="http://schemas.microsoft.com/office/powerpoint/2010/main" val="477412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3193619-746A-524D-B8BA-7443A26C27FD}"/>
              </a:ext>
            </a:extLst>
          </p:cNvPr>
          <p:cNvPicPr>
            <a:picLocks noChangeAspect="1"/>
          </p:cNvPicPr>
          <p:nvPr/>
        </p:nvPicPr>
        <p:blipFill>
          <a:blip r:embed="rId3"/>
          <a:stretch>
            <a:fillRect/>
          </a:stretch>
        </p:blipFill>
        <p:spPr>
          <a:xfrm>
            <a:off x="838200" y="1136650"/>
            <a:ext cx="10515600" cy="4584700"/>
          </a:xfrm>
          <a:prstGeom prst="rect">
            <a:avLst/>
          </a:prstGeom>
        </p:spPr>
      </p:pic>
      <p:sp>
        <p:nvSpPr>
          <p:cNvPr id="3" name="Rectangle 2">
            <a:extLst>
              <a:ext uri="{FF2B5EF4-FFF2-40B4-BE49-F238E27FC236}">
                <a16:creationId xmlns:a16="http://schemas.microsoft.com/office/drawing/2014/main" id="{504E0A9B-BB63-B549-8053-45CFEB198521}"/>
              </a:ext>
            </a:extLst>
          </p:cNvPr>
          <p:cNvSpPr/>
          <p:nvPr/>
        </p:nvSpPr>
        <p:spPr>
          <a:xfrm>
            <a:off x="4906537" y="1471961"/>
            <a:ext cx="892097" cy="3880624"/>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797F3EC5-A1BF-6A4D-AC5D-F5F0AFC6FB94}"/>
              </a:ext>
            </a:extLst>
          </p:cNvPr>
          <p:cNvSpPr/>
          <p:nvPr/>
        </p:nvSpPr>
        <p:spPr>
          <a:xfrm>
            <a:off x="9487828" y="1466385"/>
            <a:ext cx="1685693" cy="3880624"/>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05453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9B0E693-6953-724C-B413-451C4F873B94}"/>
              </a:ext>
            </a:extLst>
          </p:cNvPr>
          <p:cNvPicPr>
            <a:picLocks noChangeAspect="1"/>
          </p:cNvPicPr>
          <p:nvPr/>
        </p:nvPicPr>
        <p:blipFill>
          <a:blip r:embed="rId3"/>
          <a:stretch>
            <a:fillRect/>
          </a:stretch>
        </p:blipFill>
        <p:spPr>
          <a:xfrm>
            <a:off x="819150" y="1676400"/>
            <a:ext cx="10553700" cy="3505200"/>
          </a:xfrm>
          <a:prstGeom prst="rect">
            <a:avLst/>
          </a:prstGeom>
        </p:spPr>
      </p:pic>
      <p:sp>
        <p:nvSpPr>
          <p:cNvPr id="3" name="Rectangle 2">
            <a:extLst>
              <a:ext uri="{FF2B5EF4-FFF2-40B4-BE49-F238E27FC236}">
                <a16:creationId xmlns:a16="http://schemas.microsoft.com/office/drawing/2014/main" id="{8CF6BD3A-8C86-F341-BB87-58A0466A9353}"/>
              </a:ext>
            </a:extLst>
          </p:cNvPr>
          <p:cNvSpPr/>
          <p:nvPr/>
        </p:nvSpPr>
        <p:spPr>
          <a:xfrm>
            <a:off x="983673" y="2729345"/>
            <a:ext cx="9642763" cy="20781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7E0F8794-87D3-744C-90CF-575238E0B786}"/>
              </a:ext>
            </a:extLst>
          </p:cNvPr>
          <p:cNvSpPr/>
          <p:nvPr/>
        </p:nvSpPr>
        <p:spPr>
          <a:xfrm>
            <a:off x="3006436" y="2078182"/>
            <a:ext cx="1427019" cy="256309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12C24EA4-5419-6044-9163-AEF0A29BEB24}"/>
              </a:ext>
            </a:extLst>
          </p:cNvPr>
          <p:cNvSpPr/>
          <p:nvPr/>
        </p:nvSpPr>
        <p:spPr>
          <a:xfrm>
            <a:off x="997527" y="5292436"/>
            <a:ext cx="10196945" cy="1200329"/>
          </a:xfrm>
          <a:prstGeom prst="rect">
            <a:avLst/>
          </a:prstGeom>
        </p:spPr>
        <p:txBody>
          <a:bodyPr wrap="square">
            <a:spAutoFit/>
          </a:bodyPr>
          <a:lstStyle/>
          <a:p>
            <a:r>
              <a:rPr lang="en-US" dirty="0"/>
              <a:t>The takeaway here is that individuals in each class have different distributions of sum scores and within each of the types of household the number of ACEs that people experience is quite variable. Youth with a sum score of 5 for example, are equally likely to be in class 3 or class 4 but have not had nearly the same experiences growing up.</a:t>
            </a:r>
          </a:p>
        </p:txBody>
      </p:sp>
      <p:cxnSp>
        <p:nvCxnSpPr>
          <p:cNvPr id="7" name="Straight Arrow Connector 6">
            <a:extLst>
              <a:ext uri="{FF2B5EF4-FFF2-40B4-BE49-F238E27FC236}">
                <a16:creationId xmlns:a16="http://schemas.microsoft.com/office/drawing/2014/main" id="{0C31938C-689A-4141-9899-E6A9D6DCA721}"/>
              </a:ext>
            </a:extLst>
          </p:cNvPr>
          <p:cNvCxnSpPr>
            <a:stCxn id="5" idx="1"/>
          </p:cNvCxnSpPr>
          <p:nvPr/>
        </p:nvCxnSpPr>
        <p:spPr>
          <a:xfrm flipV="1">
            <a:off x="997527" y="4336473"/>
            <a:ext cx="5583382" cy="15561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8F1D9185-3B31-8F43-A495-02473EDE8BD6}"/>
              </a:ext>
            </a:extLst>
          </p:cNvPr>
          <p:cNvCxnSpPr>
            <a:stCxn id="5" idx="1"/>
          </p:cNvCxnSpPr>
          <p:nvPr/>
        </p:nvCxnSpPr>
        <p:spPr>
          <a:xfrm flipV="1">
            <a:off x="997527" y="4294909"/>
            <a:ext cx="7218218" cy="15976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5675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9"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dissolve">
                                      <p:cBhvr>
                                        <p:cTn id="19" dur="500"/>
                                        <p:tgtEl>
                                          <p:spTgt spid="7"/>
                                        </p:tgtEl>
                                      </p:cBhvr>
                                    </p:animEffect>
                                  </p:childTnLst>
                                </p:cTn>
                              </p:par>
                              <p:par>
                                <p:cTn id="20" presetID="9" presetClass="entr" presetSubtype="0" fill="hold"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dissolve">
                                      <p:cBhvr>
                                        <p:cTn id="22" dur="500"/>
                                        <p:tgtEl>
                                          <p:spTgt spid="10"/>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dissolve">
                                      <p:cBhvr>
                                        <p:cTn id="2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08D9D54-2975-3F41-957A-4ED2DBCA8EEC}"/>
              </a:ext>
            </a:extLst>
          </p:cNvPr>
          <p:cNvPicPr>
            <a:picLocks noChangeAspect="1"/>
          </p:cNvPicPr>
          <p:nvPr/>
        </p:nvPicPr>
        <p:blipFill>
          <a:blip r:embed="rId3"/>
          <a:stretch>
            <a:fillRect/>
          </a:stretch>
        </p:blipFill>
        <p:spPr>
          <a:xfrm>
            <a:off x="882650" y="342900"/>
            <a:ext cx="10426700" cy="6172200"/>
          </a:xfrm>
          <a:prstGeom prst="rect">
            <a:avLst/>
          </a:prstGeom>
        </p:spPr>
      </p:pic>
      <p:sp>
        <p:nvSpPr>
          <p:cNvPr id="3" name="Rectangle 2">
            <a:extLst>
              <a:ext uri="{FF2B5EF4-FFF2-40B4-BE49-F238E27FC236}">
                <a16:creationId xmlns:a16="http://schemas.microsoft.com/office/drawing/2014/main" id="{6F0AEDAE-E8B3-794D-9869-8CFA266517FA}"/>
              </a:ext>
            </a:extLst>
          </p:cNvPr>
          <p:cNvSpPr/>
          <p:nvPr/>
        </p:nvSpPr>
        <p:spPr>
          <a:xfrm>
            <a:off x="2092036" y="3713018"/>
            <a:ext cx="9047019" cy="429491"/>
          </a:xfrm>
          <a:prstGeom prst="rect">
            <a:avLst/>
          </a:prstGeom>
          <a:noFill/>
          <a:ln w="22225">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896177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DDED0CB-D321-BE42-8056-20FCE2C34B91}"/>
              </a:ext>
            </a:extLst>
          </p:cNvPr>
          <p:cNvSpPr>
            <a:spLocks noGrp="1"/>
          </p:cNvSpPr>
          <p:nvPr>
            <p:ph type="title"/>
          </p:nvPr>
        </p:nvSpPr>
        <p:spPr/>
        <p:txBody>
          <a:bodyPr/>
          <a:lstStyle/>
          <a:p>
            <a:r>
              <a:rPr lang="en-US" dirty="0"/>
              <a:t>Rethinking Indicators</a:t>
            </a:r>
          </a:p>
        </p:txBody>
      </p:sp>
    </p:spTree>
    <p:extLst>
      <p:ext uri="{BB962C8B-B14F-4D97-AF65-F5344CB8AC3E}">
        <p14:creationId xmlns:p14="http://schemas.microsoft.com/office/powerpoint/2010/main" val="36253784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17CA2B-ECF3-5B4A-B469-FE00808D1CD5}"/>
              </a:ext>
            </a:extLst>
          </p:cNvPr>
          <p:cNvSpPr>
            <a:spLocks noGrp="1"/>
          </p:cNvSpPr>
          <p:nvPr>
            <p:ph type="title"/>
          </p:nvPr>
        </p:nvSpPr>
        <p:spPr/>
        <p:txBody>
          <a:bodyPr/>
          <a:lstStyle/>
          <a:p>
            <a:r>
              <a:rPr lang="en-US" dirty="0"/>
              <a:t>Introduction/Overview</a:t>
            </a:r>
          </a:p>
        </p:txBody>
      </p:sp>
      <p:sp>
        <p:nvSpPr>
          <p:cNvPr id="3" name="Content Placeholder 2">
            <a:extLst>
              <a:ext uri="{FF2B5EF4-FFF2-40B4-BE49-F238E27FC236}">
                <a16:creationId xmlns:a16="http://schemas.microsoft.com/office/drawing/2014/main" id="{0D0C391D-4335-4F47-BA02-C197BFB49EE1}"/>
              </a:ext>
            </a:extLst>
          </p:cNvPr>
          <p:cNvSpPr>
            <a:spLocks noGrp="1"/>
          </p:cNvSpPr>
          <p:nvPr>
            <p:ph idx="1"/>
          </p:nvPr>
        </p:nvSpPr>
        <p:spPr/>
        <p:txBody>
          <a:bodyPr/>
          <a:lstStyle/>
          <a:p>
            <a:r>
              <a:rPr lang="en-US" dirty="0"/>
              <a:t>Adverse Child Experiences Study &amp; Approach</a:t>
            </a:r>
          </a:p>
          <a:p>
            <a:r>
              <a:rPr lang="en-US" dirty="0"/>
              <a:t>Methodological &amp; Conceptual Limitations of the ACEs Sum Score</a:t>
            </a:r>
          </a:p>
          <a:p>
            <a:r>
              <a:rPr lang="en-US" dirty="0"/>
              <a:t>Rethinking the ACE Sum Score</a:t>
            </a:r>
          </a:p>
          <a:p>
            <a:pPr lvl="1"/>
            <a:r>
              <a:rPr lang="en-US" dirty="0"/>
              <a:t>Issues of Measurement</a:t>
            </a:r>
          </a:p>
          <a:p>
            <a:pPr lvl="1"/>
            <a:r>
              <a:rPr lang="en-US" dirty="0"/>
              <a:t>Typologies</a:t>
            </a:r>
          </a:p>
          <a:p>
            <a:pPr lvl="1"/>
            <a:r>
              <a:rPr lang="en-US" dirty="0"/>
              <a:t>Interrelationships</a:t>
            </a:r>
          </a:p>
          <a:p>
            <a:pPr lvl="1"/>
            <a:r>
              <a:rPr lang="en-US" dirty="0"/>
              <a:t>Spatial Heterogeneity</a:t>
            </a:r>
          </a:p>
          <a:p>
            <a:r>
              <a:rPr lang="en-US" dirty="0"/>
              <a:t>Implications and Future Directions</a:t>
            </a:r>
          </a:p>
        </p:txBody>
      </p:sp>
    </p:spTree>
    <p:extLst>
      <p:ext uri="{BB962C8B-B14F-4D97-AF65-F5344CB8AC3E}">
        <p14:creationId xmlns:p14="http://schemas.microsoft.com/office/powerpoint/2010/main" val="33446872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7DC303D-58EB-7648-ADC7-775B7E0F7292}"/>
              </a:ext>
            </a:extLst>
          </p:cNvPr>
          <p:cNvSpPr>
            <a:spLocks noGrp="1"/>
          </p:cNvSpPr>
          <p:nvPr>
            <p:ph type="title"/>
          </p:nvPr>
        </p:nvSpPr>
        <p:spPr/>
        <p:txBody>
          <a:bodyPr>
            <a:normAutofit fontScale="90000"/>
          </a:bodyPr>
          <a:lstStyle/>
          <a:p>
            <a:r>
              <a:rPr lang="en-US" dirty="0"/>
              <a:t>Capturing the Complexity of the ACE Construct</a:t>
            </a:r>
          </a:p>
        </p:txBody>
      </p:sp>
      <p:sp>
        <p:nvSpPr>
          <p:cNvPr id="4" name="Content Placeholder 3">
            <a:extLst>
              <a:ext uri="{FF2B5EF4-FFF2-40B4-BE49-F238E27FC236}">
                <a16:creationId xmlns:a16="http://schemas.microsoft.com/office/drawing/2014/main" id="{5D53B2BE-5B62-2640-AA3E-E72BAF53722E}"/>
              </a:ext>
            </a:extLst>
          </p:cNvPr>
          <p:cNvSpPr>
            <a:spLocks noGrp="1"/>
          </p:cNvSpPr>
          <p:nvPr>
            <p:ph idx="1"/>
          </p:nvPr>
        </p:nvSpPr>
        <p:spPr>
          <a:xfrm>
            <a:off x="540327" y="2396835"/>
            <a:ext cx="11152909" cy="3782291"/>
          </a:xfrm>
        </p:spPr>
        <p:txBody>
          <a:bodyPr>
            <a:normAutofit/>
          </a:bodyPr>
          <a:lstStyle/>
          <a:p>
            <a:r>
              <a:rPr lang="en-US" dirty="0"/>
              <a:t>Research has shown </a:t>
            </a:r>
          </a:p>
          <a:p>
            <a:pPr lvl="1"/>
            <a:r>
              <a:rPr lang="en-US" dirty="0"/>
              <a:t>Child neglect is associated with externalizing outcomes in children (Manly, </a:t>
            </a:r>
            <a:r>
              <a:rPr lang="en-US" dirty="0" err="1"/>
              <a:t>Oshri</a:t>
            </a:r>
            <a:r>
              <a:rPr lang="en-US" dirty="0"/>
              <a:t>, </a:t>
            </a:r>
            <a:r>
              <a:rPr lang="en-US" dirty="0" err="1"/>
              <a:t>Herzong</a:t>
            </a:r>
            <a:r>
              <a:rPr lang="en-US" dirty="0"/>
              <a:t> &amp; </a:t>
            </a:r>
            <a:r>
              <a:rPr lang="en-US" dirty="0" err="1"/>
              <a:t>Wortel</a:t>
            </a:r>
            <a:r>
              <a:rPr lang="en-US" dirty="0"/>
              <a:t>, 2013) </a:t>
            </a:r>
            <a:r>
              <a:rPr lang="en-US" dirty="0">
                <a:sym typeface="Wingdings" pitchFamily="2" charset="2"/>
              </a:rPr>
              <a:t> basic needs</a:t>
            </a:r>
          </a:p>
          <a:p>
            <a:pPr lvl="1"/>
            <a:r>
              <a:rPr lang="en-US" dirty="0">
                <a:sym typeface="Wingdings" pitchFamily="2" charset="2"/>
              </a:rPr>
              <a:t>The death of the father during childhood more than doubles the risk for major depressive disorder in adulthood (Jacobs &amp; </a:t>
            </a:r>
            <a:r>
              <a:rPr lang="en-US" dirty="0" err="1">
                <a:sym typeface="Wingdings" pitchFamily="2" charset="2"/>
              </a:rPr>
              <a:t>Bovasso</a:t>
            </a:r>
            <a:r>
              <a:rPr lang="en-US" dirty="0">
                <a:sym typeface="Wingdings" pitchFamily="2" charset="2"/>
              </a:rPr>
              <a:t>, 2009)</a:t>
            </a:r>
          </a:p>
          <a:p>
            <a:pPr lvl="1"/>
            <a:r>
              <a:rPr lang="en-US" dirty="0">
                <a:sym typeface="Wingdings" pitchFamily="2" charset="2"/>
              </a:rPr>
              <a:t>The original ACEs list should be expanded to include poverty and neighborhood safety</a:t>
            </a:r>
          </a:p>
          <a:p>
            <a:pPr lvl="1"/>
            <a:r>
              <a:rPr lang="en-US" dirty="0"/>
              <a:t>Poor mental health outcomes are associated with weak racial and ethnic identity among multiracial adolescents (Fisher, Reynolds, Hsu, Barnes et al. 2014)</a:t>
            </a:r>
          </a:p>
          <a:p>
            <a:r>
              <a:rPr lang="en-US" dirty="0"/>
              <a:t>The conceptual definition needs expansion</a:t>
            </a:r>
          </a:p>
          <a:p>
            <a:pPr lvl="1"/>
            <a:endParaRPr lang="en-US" b="1" dirty="0">
              <a:sym typeface="Wingdings" pitchFamily="2" charset="2"/>
            </a:endParaRPr>
          </a:p>
          <a:p>
            <a:endParaRPr lang="en-US" dirty="0"/>
          </a:p>
        </p:txBody>
      </p:sp>
    </p:spTree>
    <p:extLst>
      <p:ext uri="{BB962C8B-B14F-4D97-AF65-F5344CB8AC3E}">
        <p14:creationId xmlns:p14="http://schemas.microsoft.com/office/powerpoint/2010/main" val="1615440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anim calcmode="lin" valueType="num">
                                      <p:cBhvr additive="base">
                                        <p:cTn id="7"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anim calcmode="lin" valueType="num">
                                      <p:cBhvr additive="base">
                                        <p:cTn id="13"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anim calcmode="lin" valueType="num">
                                      <p:cBhvr additive="base">
                                        <p:cTn id="19"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4">
                                            <p:txEl>
                                              <p:pRg st="5" end="5"/>
                                            </p:txEl>
                                          </p:spTgt>
                                        </p:tgtEl>
                                        <p:attrNameLst>
                                          <p:attrName>style.visibility</p:attrName>
                                        </p:attrNameLst>
                                      </p:cBhvr>
                                      <p:to>
                                        <p:strVal val="visible"/>
                                      </p:to>
                                    </p:set>
                                    <p:anim calcmode="lin" valueType="num">
                                      <p:cBhvr additive="base">
                                        <p:cTn id="25" dur="500" fill="hold"/>
                                        <p:tgtEl>
                                          <p:spTgt spid="4">
                                            <p:txEl>
                                              <p:pRg st="5" end="5"/>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9" name="Rectangle 88">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1" name="Rectangle 90">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93" name="Rectangle 92">
            <a:extLst>
              <a:ext uri="{FF2B5EF4-FFF2-40B4-BE49-F238E27FC236}">
                <a16:creationId xmlns:a16="http://schemas.microsoft.com/office/drawing/2014/main" id="{017517EF-BD4D-4055-BDB4-A322C53568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38" name="Rectangle 94">
            <a:extLst>
              <a:ext uri="{FF2B5EF4-FFF2-40B4-BE49-F238E27FC236}">
                <a16:creationId xmlns:a16="http://schemas.microsoft.com/office/drawing/2014/main" id="{0ADDB668-2CA4-4D2B-9C34-3487CA330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553" y="304802"/>
            <a:ext cx="11097349" cy="1573149"/>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39" name="Rectangle 96">
            <a:extLst>
              <a:ext uri="{FF2B5EF4-FFF2-40B4-BE49-F238E27FC236}">
                <a16:creationId xmlns:a16="http://schemas.microsoft.com/office/drawing/2014/main" id="{2568BC19-F052-4108-93E1-6A3D1DEC07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4784" y="764424"/>
            <a:ext cx="128016" cy="65390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9" name="Rectangle 98">
            <a:extLst>
              <a:ext uri="{FF2B5EF4-FFF2-40B4-BE49-F238E27FC236}">
                <a16:creationId xmlns:a16="http://schemas.microsoft.com/office/drawing/2014/main" id="{D5FD337D-4D6B-4C8B-B6F5-121097E098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130604" y="1071836"/>
            <a:ext cx="1021458" cy="9144"/>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7F63DAFB-BCDF-F541-90EE-4CA3ED835110}"/>
              </a:ext>
            </a:extLst>
          </p:cNvPr>
          <p:cNvPicPr>
            <a:picLocks noChangeAspect="1"/>
          </p:cNvPicPr>
          <p:nvPr/>
        </p:nvPicPr>
        <p:blipFill>
          <a:blip r:embed="rId3"/>
          <a:stretch>
            <a:fillRect/>
          </a:stretch>
        </p:blipFill>
        <p:spPr>
          <a:xfrm>
            <a:off x="551553" y="445069"/>
            <a:ext cx="11297715" cy="5787248"/>
          </a:xfrm>
          <a:prstGeom prst="rect">
            <a:avLst/>
          </a:prstGeom>
        </p:spPr>
      </p:pic>
    </p:spTree>
    <p:extLst>
      <p:ext uri="{BB962C8B-B14F-4D97-AF65-F5344CB8AC3E}">
        <p14:creationId xmlns:p14="http://schemas.microsoft.com/office/powerpoint/2010/main" val="4658697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B0549EF-E3A5-48D7-9134-A4E08C0EF1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216DD803-634F-4EF2-A1E7-B1911DEE9D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438860"/>
            <a:ext cx="11167447" cy="5752769"/>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A77B63F8-D1F3-4D40-B2D4-779BAE82BE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58398" y="-4818940"/>
            <a:ext cx="167069" cy="10515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Content Placeholder 3">
            <a:extLst>
              <a:ext uri="{FF2B5EF4-FFF2-40B4-BE49-F238E27FC236}">
                <a16:creationId xmlns:a16="http://schemas.microsoft.com/office/drawing/2014/main" id="{B090B248-BA62-8141-A536-DED4C6D37D53}"/>
              </a:ext>
            </a:extLst>
          </p:cNvPr>
          <p:cNvPicPr>
            <a:picLocks noGrp="1" noChangeAspect="1"/>
          </p:cNvPicPr>
          <p:nvPr>
            <p:ph idx="1"/>
          </p:nvPr>
        </p:nvPicPr>
        <p:blipFill rotWithShape="1">
          <a:blip r:embed="rId3"/>
          <a:srcRect t="5468" b="3489"/>
          <a:stretch/>
        </p:blipFill>
        <p:spPr>
          <a:xfrm>
            <a:off x="884132" y="825086"/>
            <a:ext cx="10515600" cy="5050151"/>
          </a:xfrm>
          <a:prstGeom prst="rect">
            <a:avLst/>
          </a:prstGeom>
        </p:spPr>
      </p:pic>
      <p:graphicFrame>
        <p:nvGraphicFramePr>
          <p:cNvPr id="6" name="Table 5">
            <a:extLst>
              <a:ext uri="{FF2B5EF4-FFF2-40B4-BE49-F238E27FC236}">
                <a16:creationId xmlns:a16="http://schemas.microsoft.com/office/drawing/2014/main" id="{48ADA5D7-9F3B-B543-96B7-4705E16CAFEC}"/>
              </a:ext>
            </a:extLst>
          </p:cNvPr>
          <p:cNvGraphicFramePr>
            <a:graphicFrameLocks/>
          </p:cNvGraphicFramePr>
          <p:nvPr>
            <p:extLst>
              <p:ext uri="{D42A27DB-BD31-4B8C-83A1-F6EECF244321}">
                <p14:modId xmlns:p14="http://schemas.microsoft.com/office/powerpoint/2010/main" val="706456511"/>
              </p:ext>
            </p:extLst>
          </p:nvPr>
        </p:nvGraphicFramePr>
        <p:xfrm>
          <a:off x="5971310" y="1298865"/>
          <a:ext cx="4946072" cy="1005840"/>
        </p:xfrm>
        <a:graphic>
          <a:graphicData uri="http://schemas.openxmlformats.org/drawingml/2006/table">
            <a:tbl>
              <a:tblPr firstRow="1" bandRow="1">
                <a:tableStyleId>{5C22544A-7EE6-4342-B048-85BDC9FD1C3A}</a:tableStyleId>
              </a:tblPr>
              <a:tblGrid>
                <a:gridCol w="1690606">
                  <a:extLst>
                    <a:ext uri="{9D8B030D-6E8A-4147-A177-3AD203B41FA5}">
                      <a16:colId xmlns:a16="http://schemas.microsoft.com/office/drawing/2014/main" val="1161958270"/>
                    </a:ext>
                  </a:extLst>
                </a:gridCol>
                <a:gridCol w="3255466">
                  <a:extLst>
                    <a:ext uri="{9D8B030D-6E8A-4147-A177-3AD203B41FA5}">
                      <a16:colId xmlns:a16="http://schemas.microsoft.com/office/drawing/2014/main" val="1515654203"/>
                    </a:ext>
                  </a:extLst>
                </a:gridCol>
              </a:tblGrid>
              <a:tr h="319598">
                <a:tc>
                  <a:txBody>
                    <a:bodyPr/>
                    <a:lstStyle/>
                    <a:p>
                      <a:endParaRPr lang="en-US" dirty="0"/>
                    </a:p>
                  </a:txBody>
                  <a:tcPr/>
                </a:tc>
                <a:tc>
                  <a:txBody>
                    <a:bodyPr/>
                    <a:lstStyle/>
                    <a:p>
                      <a:r>
                        <a:rPr lang="en-US" dirty="0"/>
                        <a:t>Odds Ratio</a:t>
                      </a:r>
                    </a:p>
                    <a:p>
                      <a:r>
                        <a:rPr lang="en-US" dirty="0"/>
                        <a:t>Low v High Adversity Class</a:t>
                      </a:r>
                    </a:p>
                  </a:txBody>
                  <a:tcPr/>
                </a:tc>
                <a:extLst>
                  <a:ext uri="{0D108BD9-81ED-4DB2-BD59-A6C34878D82A}">
                    <a16:rowId xmlns:a16="http://schemas.microsoft.com/office/drawing/2014/main" val="2666390765"/>
                  </a:ext>
                </a:extLst>
              </a:tr>
              <a:tr h="182628">
                <a:tc>
                  <a:txBody>
                    <a:bodyPr/>
                    <a:lstStyle/>
                    <a:p>
                      <a:r>
                        <a:rPr lang="en-US" dirty="0"/>
                        <a:t>Age</a:t>
                      </a:r>
                    </a:p>
                  </a:txBody>
                  <a:tcPr/>
                </a:tc>
                <a:tc>
                  <a:txBody>
                    <a:bodyPr/>
                    <a:lstStyle/>
                    <a:p>
                      <a:pPr algn="r"/>
                      <a:r>
                        <a:rPr lang="en-US" dirty="0"/>
                        <a:t>0.9023</a:t>
                      </a:r>
                    </a:p>
                  </a:txBody>
                  <a:tcPr/>
                </a:tc>
                <a:extLst>
                  <a:ext uri="{0D108BD9-81ED-4DB2-BD59-A6C34878D82A}">
                    <a16:rowId xmlns:a16="http://schemas.microsoft.com/office/drawing/2014/main" val="2088939733"/>
                  </a:ext>
                </a:extLst>
              </a:tr>
            </a:tbl>
          </a:graphicData>
        </a:graphic>
      </p:graphicFrame>
      <p:sp>
        <p:nvSpPr>
          <p:cNvPr id="2" name="TextBox 1">
            <a:extLst>
              <a:ext uri="{FF2B5EF4-FFF2-40B4-BE49-F238E27FC236}">
                <a16:creationId xmlns:a16="http://schemas.microsoft.com/office/drawing/2014/main" id="{228F80B0-EA38-7A4D-99D7-16443FF319F0}"/>
              </a:ext>
            </a:extLst>
          </p:cNvPr>
          <p:cNvSpPr txBox="1"/>
          <p:nvPr/>
        </p:nvSpPr>
        <p:spPr>
          <a:xfrm>
            <a:off x="8293364" y="3049821"/>
            <a:ext cx="2396836" cy="369332"/>
          </a:xfrm>
          <a:prstGeom prst="rect">
            <a:avLst/>
          </a:prstGeom>
          <a:noFill/>
        </p:spPr>
        <p:txBody>
          <a:bodyPr wrap="square" rtlCol="0">
            <a:spAutoFit/>
          </a:bodyPr>
          <a:lstStyle/>
          <a:p>
            <a:r>
              <a:rPr lang="en-US" dirty="0"/>
              <a:t>High adversity class</a:t>
            </a:r>
          </a:p>
        </p:txBody>
      </p:sp>
      <p:sp>
        <p:nvSpPr>
          <p:cNvPr id="8" name="TextBox 7">
            <a:extLst>
              <a:ext uri="{FF2B5EF4-FFF2-40B4-BE49-F238E27FC236}">
                <a16:creationId xmlns:a16="http://schemas.microsoft.com/office/drawing/2014/main" id="{1ED6DCE8-B9C7-D74E-9761-45B940B2097E}"/>
              </a:ext>
            </a:extLst>
          </p:cNvPr>
          <p:cNvSpPr txBox="1"/>
          <p:nvPr/>
        </p:nvSpPr>
        <p:spPr>
          <a:xfrm>
            <a:off x="2382984" y="2680489"/>
            <a:ext cx="2396836" cy="369332"/>
          </a:xfrm>
          <a:prstGeom prst="rect">
            <a:avLst/>
          </a:prstGeom>
          <a:noFill/>
        </p:spPr>
        <p:txBody>
          <a:bodyPr wrap="square" rtlCol="0">
            <a:spAutoFit/>
          </a:bodyPr>
          <a:lstStyle/>
          <a:p>
            <a:r>
              <a:rPr lang="en-US" dirty="0"/>
              <a:t>Low adversity class</a:t>
            </a:r>
          </a:p>
        </p:txBody>
      </p:sp>
    </p:spTree>
    <p:extLst>
      <p:ext uri="{BB962C8B-B14F-4D97-AF65-F5344CB8AC3E}">
        <p14:creationId xmlns:p14="http://schemas.microsoft.com/office/powerpoint/2010/main" val="4890701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1" name="Rectangle 30">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4FFC4A1-3F4C-D843-8425-550900C55A49}"/>
              </a:ext>
            </a:extLst>
          </p:cNvPr>
          <p:cNvSpPr>
            <a:spLocks noGrp="1"/>
          </p:cNvSpPr>
          <p:nvPr>
            <p:ph type="title"/>
          </p:nvPr>
        </p:nvSpPr>
        <p:spPr>
          <a:xfrm>
            <a:off x="1046746" y="586822"/>
            <a:ext cx="3537285" cy="1645920"/>
          </a:xfrm>
        </p:spPr>
        <p:txBody>
          <a:bodyPr>
            <a:normAutofit/>
          </a:bodyPr>
          <a:lstStyle/>
          <a:p>
            <a:r>
              <a:rPr lang="en-US" sz="3200"/>
              <a:t>ACE Classes by Key Mental Health Problems</a:t>
            </a:r>
          </a:p>
        </p:txBody>
      </p:sp>
      <p:sp>
        <p:nvSpPr>
          <p:cNvPr id="33" name="Rectangle 32">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5" name="Rectangle 34">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8113" y="1405210"/>
            <a:ext cx="1463040" cy="9144"/>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Content Placeholder 7">
            <a:extLst>
              <a:ext uri="{FF2B5EF4-FFF2-40B4-BE49-F238E27FC236}">
                <a16:creationId xmlns:a16="http://schemas.microsoft.com/office/drawing/2014/main" id="{41FBD857-4F94-4A93-9960-6EAE46619BDD}"/>
              </a:ext>
            </a:extLst>
          </p:cNvPr>
          <p:cNvSpPr>
            <a:spLocks noGrp="1"/>
          </p:cNvSpPr>
          <p:nvPr>
            <p:ph idx="1"/>
          </p:nvPr>
        </p:nvSpPr>
        <p:spPr>
          <a:xfrm>
            <a:off x="5351164" y="586822"/>
            <a:ext cx="6002636" cy="1645920"/>
          </a:xfrm>
        </p:spPr>
        <p:txBody>
          <a:bodyPr anchor="ctr">
            <a:normAutofit/>
          </a:bodyPr>
          <a:lstStyle/>
          <a:p>
            <a:pPr>
              <a:lnSpc>
                <a:spcPct val="100000"/>
              </a:lnSpc>
            </a:pPr>
            <a:r>
              <a:rPr lang="en-US" sz="1800" dirty="0"/>
              <a:t>The ACE sum score is significantly related to depression, anxiety and conduct disorder</a:t>
            </a:r>
          </a:p>
          <a:p>
            <a:pPr>
              <a:lnSpc>
                <a:spcPct val="100000"/>
              </a:lnSpc>
            </a:pPr>
            <a:r>
              <a:rPr lang="en-US" sz="1800" dirty="0"/>
              <a:t>The odds of endorsing lifetime depression, anxiety and conduct disorder are between 1.4 and 1.6 times higher with each additional ACE</a:t>
            </a:r>
          </a:p>
        </p:txBody>
      </p:sp>
      <p:pic>
        <p:nvPicPr>
          <p:cNvPr id="10" name="Content Placeholder 12">
            <a:extLst>
              <a:ext uri="{FF2B5EF4-FFF2-40B4-BE49-F238E27FC236}">
                <a16:creationId xmlns:a16="http://schemas.microsoft.com/office/drawing/2014/main" id="{F5CEBB3D-1C01-7443-AD2A-C95986D83AA4}"/>
              </a:ext>
            </a:extLst>
          </p:cNvPr>
          <p:cNvPicPr>
            <a:picLocks noChangeAspect="1"/>
          </p:cNvPicPr>
          <p:nvPr/>
        </p:nvPicPr>
        <p:blipFill rotWithShape="1">
          <a:blip r:embed="rId3"/>
          <a:srcRect l="17355" r="16416" b="72021"/>
          <a:stretch/>
        </p:blipFill>
        <p:spPr>
          <a:xfrm>
            <a:off x="557784" y="3426528"/>
            <a:ext cx="11164824" cy="2098919"/>
          </a:xfrm>
          <a:prstGeom prst="rect">
            <a:avLst/>
          </a:prstGeom>
        </p:spPr>
      </p:pic>
    </p:spTree>
    <p:extLst>
      <p:ext uri="{BB962C8B-B14F-4D97-AF65-F5344CB8AC3E}">
        <p14:creationId xmlns:p14="http://schemas.microsoft.com/office/powerpoint/2010/main" val="19943067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4" name="Rectangle 13">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360255E-35A0-E34B-8245-A16A76CD371B}"/>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endParaRPr lang="en-US"/>
          </a:p>
        </p:txBody>
      </p:sp>
      <p:sp>
        <p:nvSpPr>
          <p:cNvPr id="18" name="Rectangle: Rounded Corners 17">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a:ea typeface="+mn-ea"/>
              <a:cs typeface="+mn-cs"/>
            </a:endParaRPr>
          </a:p>
        </p:txBody>
      </p:sp>
      <p:pic>
        <p:nvPicPr>
          <p:cNvPr id="6" name="Picture 5">
            <a:extLst>
              <a:ext uri="{FF2B5EF4-FFF2-40B4-BE49-F238E27FC236}">
                <a16:creationId xmlns:a16="http://schemas.microsoft.com/office/drawing/2014/main" id="{FF069E13-36D8-2C4D-A3AE-4E6770F488E4}"/>
              </a:ext>
            </a:extLst>
          </p:cNvPr>
          <p:cNvPicPr>
            <a:picLocks noChangeAspect="1"/>
          </p:cNvPicPr>
          <p:nvPr/>
        </p:nvPicPr>
        <p:blipFill>
          <a:blip r:embed="rId3"/>
          <a:stretch>
            <a:fillRect/>
          </a:stretch>
        </p:blipFill>
        <p:spPr>
          <a:xfrm>
            <a:off x="361148" y="2368797"/>
            <a:ext cx="11252200" cy="3860800"/>
          </a:xfrm>
          <a:prstGeom prst="rect">
            <a:avLst/>
          </a:prstGeom>
        </p:spPr>
      </p:pic>
      <p:graphicFrame>
        <p:nvGraphicFramePr>
          <p:cNvPr id="8" name="Table 7">
            <a:extLst>
              <a:ext uri="{FF2B5EF4-FFF2-40B4-BE49-F238E27FC236}">
                <a16:creationId xmlns:a16="http://schemas.microsoft.com/office/drawing/2014/main" id="{71717984-3805-4B47-BC35-794DBA636A71}"/>
              </a:ext>
            </a:extLst>
          </p:cNvPr>
          <p:cNvGraphicFramePr>
            <a:graphicFrameLocks noGrp="1"/>
          </p:cNvGraphicFramePr>
          <p:nvPr>
            <p:extLst>
              <p:ext uri="{D42A27DB-BD31-4B8C-83A1-F6EECF244321}">
                <p14:modId xmlns:p14="http://schemas.microsoft.com/office/powerpoint/2010/main" val="3075708519"/>
              </p:ext>
            </p:extLst>
          </p:nvPr>
        </p:nvGraphicFramePr>
        <p:xfrm>
          <a:off x="361148" y="6128784"/>
          <a:ext cx="7854600" cy="368998"/>
        </p:xfrm>
        <a:graphic>
          <a:graphicData uri="http://schemas.openxmlformats.org/drawingml/2006/table">
            <a:tbl>
              <a:tblPr>
                <a:tableStyleId>{5C22544A-7EE6-4342-B048-85BDC9FD1C3A}</a:tableStyleId>
              </a:tblPr>
              <a:tblGrid>
                <a:gridCol w="3707000">
                  <a:extLst>
                    <a:ext uri="{9D8B030D-6E8A-4147-A177-3AD203B41FA5}">
                      <a16:colId xmlns:a16="http://schemas.microsoft.com/office/drawing/2014/main" val="1925319983"/>
                    </a:ext>
                  </a:extLst>
                </a:gridCol>
                <a:gridCol w="720730">
                  <a:extLst>
                    <a:ext uri="{9D8B030D-6E8A-4147-A177-3AD203B41FA5}">
                      <a16:colId xmlns:a16="http://schemas.microsoft.com/office/drawing/2014/main" val="50680572"/>
                    </a:ext>
                  </a:extLst>
                </a:gridCol>
                <a:gridCol w="788724">
                  <a:extLst>
                    <a:ext uri="{9D8B030D-6E8A-4147-A177-3AD203B41FA5}">
                      <a16:colId xmlns:a16="http://schemas.microsoft.com/office/drawing/2014/main" val="1863612505"/>
                    </a:ext>
                  </a:extLst>
                </a:gridCol>
                <a:gridCol w="679934">
                  <a:extLst>
                    <a:ext uri="{9D8B030D-6E8A-4147-A177-3AD203B41FA5}">
                      <a16:colId xmlns:a16="http://schemas.microsoft.com/office/drawing/2014/main" val="4255413535"/>
                    </a:ext>
                  </a:extLst>
                </a:gridCol>
                <a:gridCol w="775125">
                  <a:extLst>
                    <a:ext uri="{9D8B030D-6E8A-4147-A177-3AD203B41FA5}">
                      <a16:colId xmlns:a16="http://schemas.microsoft.com/office/drawing/2014/main" val="2385481677"/>
                    </a:ext>
                  </a:extLst>
                </a:gridCol>
                <a:gridCol w="1183087">
                  <a:extLst>
                    <a:ext uri="{9D8B030D-6E8A-4147-A177-3AD203B41FA5}">
                      <a16:colId xmlns:a16="http://schemas.microsoft.com/office/drawing/2014/main" val="2766998132"/>
                    </a:ext>
                  </a:extLst>
                </a:gridCol>
              </a:tblGrid>
              <a:tr h="368998">
                <a:tc>
                  <a:txBody>
                    <a:bodyPr/>
                    <a:lstStyle/>
                    <a:p>
                      <a:pPr algn="r" fontAlgn="b"/>
                      <a:r>
                        <a:rPr lang="en-US" sz="1200" u="none" strike="noStrike" dirty="0">
                          <a:effectLst/>
                        </a:rPr>
                        <a:t>Ave. Sum Score</a:t>
                      </a:r>
                      <a:endParaRPr lang="en-US" sz="1200" b="0" i="0" u="none" strike="noStrike" dirty="0">
                        <a:solidFill>
                          <a:srgbClr val="000000"/>
                        </a:solidFill>
                        <a:effectLst/>
                        <a:latin typeface="Calibri" panose="020F0502020204030204" pitchFamily="34" charset="0"/>
                      </a:endParaRPr>
                    </a:p>
                  </a:txBody>
                  <a:tcPr marL="9525" marR="9525" marT="9525" marB="0" anchor="b">
                    <a:noFill/>
                  </a:tcPr>
                </a:tc>
                <a:tc>
                  <a:txBody>
                    <a:bodyPr/>
                    <a:lstStyle/>
                    <a:p>
                      <a:pPr algn="r" fontAlgn="b"/>
                      <a:r>
                        <a:rPr lang="en-US" sz="1200" u="none" strike="noStrike" dirty="0">
                          <a:effectLst/>
                        </a:rPr>
                        <a:t>0.3</a:t>
                      </a:r>
                      <a:endParaRPr lang="en-US" sz="1200" b="0" i="0" u="none" strike="noStrike" dirty="0">
                        <a:solidFill>
                          <a:srgbClr val="000000"/>
                        </a:solidFill>
                        <a:effectLst/>
                        <a:latin typeface="Calibri" panose="020F0502020204030204" pitchFamily="34" charset="0"/>
                      </a:endParaRPr>
                    </a:p>
                  </a:txBody>
                  <a:tcPr marL="9525" marR="9525" marT="9525" marB="0" anchor="b">
                    <a:noFill/>
                  </a:tcPr>
                </a:tc>
                <a:tc>
                  <a:txBody>
                    <a:bodyPr/>
                    <a:lstStyle/>
                    <a:p>
                      <a:pPr algn="r" fontAlgn="b"/>
                      <a:r>
                        <a:rPr lang="en-US" sz="1200" u="none" strike="noStrike" dirty="0">
                          <a:effectLst/>
                        </a:rPr>
                        <a:t>2.3</a:t>
                      </a:r>
                      <a:endParaRPr lang="en-US" sz="1200" b="0" i="0" u="none" strike="noStrike" dirty="0">
                        <a:solidFill>
                          <a:srgbClr val="000000"/>
                        </a:solidFill>
                        <a:effectLst/>
                        <a:latin typeface="Calibri" panose="020F0502020204030204" pitchFamily="34" charset="0"/>
                      </a:endParaRPr>
                    </a:p>
                  </a:txBody>
                  <a:tcPr marL="9525" marR="9525" marT="9525" marB="0" anchor="b">
                    <a:noFill/>
                  </a:tcPr>
                </a:tc>
                <a:tc>
                  <a:txBody>
                    <a:bodyPr/>
                    <a:lstStyle/>
                    <a:p>
                      <a:pPr algn="r" fontAlgn="b"/>
                      <a:r>
                        <a:rPr lang="en-US" sz="1200" u="none" strike="noStrike" dirty="0">
                          <a:effectLst/>
                        </a:rPr>
                        <a:t>2.7</a:t>
                      </a:r>
                      <a:endParaRPr lang="en-US" sz="1200" b="0" i="0" u="none" strike="noStrike" dirty="0">
                        <a:solidFill>
                          <a:srgbClr val="000000"/>
                        </a:solidFill>
                        <a:effectLst/>
                        <a:latin typeface="Calibri" panose="020F0502020204030204" pitchFamily="34" charset="0"/>
                      </a:endParaRPr>
                    </a:p>
                  </a:txBody>
                  <a:tcPr marL="9525" marR="9525" marT="9525" marB="0" anchor="b">
                    <a:noFill/>
                  </a:tcPr>
                </a:tc>
                <a:tc>
                  <a:txBody>
                    <a:bodyPr/>
                    <a:lstStyle/>
                    <a:p>
                      <a:pPr algn="r" fontAlgn="b"/>
                      <a:r>
                        <a:rPr lang="en-US" sz="1200" u="none" strike="noStrike" dirty="0">
                          <a:effectLst/>
                        </a:rPr>
                        <a:t>2.9</a:t>
                      </a:r>
                      <a:endParaRPr lang="en-US" sz="1200" b="0" i="0" u="none" strike="noStrike" dirty="0">
                        <a:solidFill>
                          <a:srgbClr val="000000"/>
                        </a:solidFill>
                        <a:effectLst/>
                        <a:latin typeface="Calibri" panose="020F0502020204030204" pitchFamily="34" charset="0"/>
                      </a:endParaRPr>
                    </a:p>
                  </a:txBody>
                  <a:tcPr marL="9525" marR="9525" marT="9525" marB="0" anchor="b">
                    <a:noFill/>
                  </a:tcPr>
                </a:tc>
                <a:tc>
                  <a:txBody>
                    <a:bodyPr/>
                    <a:lstStyle/>
                    <a:p>
                      <a:pPr algn="r" fontAlgn="b"/>
                      <a:r>
                        <a:rPr lang="en-US" sz="1200" u="none" strike="noStrike" dirty="0">
                          <a:effectLst/>
                        </a:rPr>
                        <a:t>5.6</a:t>
                      </a:r>
                      <a:endParaRPr lang="en-US" sz="1200" b="0" i="0" u="none" strike="noStrike" dirty="0">
                        <a:solidFill>
                          <a:srgbClr val="000000"/>
                        </a:solidFill>
                        <a:effectLst/>
                        <a:latin typeface="Calibri" panose="020F0502020204030204" pitchFamily="34" charset="0"/>
                      </a:endParaRPr>
                    </a:p>
                  </a:txBody>
                  <a:tcPr marL="9525" marR="9525" marT="9525" marB="0" anchor="b">
                    <a:noFill/>
                  </a:tcPr>
                </a:tc>
                <a:extLst>
                  <a:ext uri="{0D108BD9-81ED-4DB2-BD59-A6C34878D82A}">
                    <a16:rowId xmlns:a16="http://schemas.microsoft.com/office/drawing/2014/main" val="1979011579"/>
                  </a:ext>
                </a:extLst>
              </a:tr>
            </a:tbl>
          </a:graphicData>
        </a:graphic>
      </p:graphicFrame>
    </p:spTree>
    <p:extLst>
      <p:ext uri="{BB962C8B-B14F-4D97-AF65-F5344CB8AC3E}">
        <p14:creationId xmlns:p14="http://schemas.microsoft.com/office/powerpoint/2010/main" val="13221812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 name="Rectangle 50">
            <a:extLst>
              <a:ext uri="{FF2B5EF4-FFF2-40B4-BE49-F238E27FC236}">
                <a16:creationId xmlns:a16="http://schemas.microsoft.com/office/drawing/2014/main" id="{2D6FBB9D-1CAA-4D05-AB33-BABDFE17B8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53" name="Rectangle 52">
            <a:extLst>
              <a:ext uri="{FF2B5EF4-FFF2-40B4-BE49-F238E27FC236}">
                <a16:creationId xmlns:a16="http://schemas.microsoft.com/office/drawing/2014/main" id="{04727B71-B4B6-4823-80A1-68C40B475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5" name="Rectangle 54">
            <a:extLst>
              <a:ext uri="{FF2B5EF4-FFF2-40B4-BE49-F238E27FC236}">
                <a16:creationId xmlns:a16="http://schemas.microsoft.com/office/drawing/2014/main" id="{79A6DB05-9FB5-4B07-8675-74C23D4FD8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57" name="Rectangle 56">
            <a:extLst>
              <a:ext uri="{FF2B5EF4-FFF2-40B4-BE49-F238E27FC236}">
                <a16:creationId xmlns:a16="http://schemas.microsoft.com/office/drawing/2014/main" id="{385E1BDC-A9B0-4A87-82E3-F3187F69A8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9" name="Rectangle 58">
            <a:extLst>
              <a:ext uri="{FF2B5EF4-FFF2-40B4-BE49-F238E27FC236}">
                <a16:creationId xmlns:a16="http://schemas.microsoft.com/office/drawing/2014/main" id="{0990C621-3B8B-4820-8328-D47EF7CE8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E0E9BBEE-EA14-2D4B-B4F9-D3D75898D30C}"/>
              </a:ext>
            </a:extLst>
          </p:cNvPr>
          <p:cNvSpPr>
            <a:spLocks noGrp="1"/>
          </p:cNvSpPr>
          <p:nvPr>
            <p:ph type="title"/>
          </p:nvPr>
        </p:nvSpPr>
        <p:spPr>
          <a:xfrm>
            <a:off x="1051560" y="586822"/>
            <a:ext cx="3538728" cy="1645920"/>
          </a:xfrm>
        </p:spPr>
        <p:txBody>
          <a:bodyPr vert="horz" lIns="91440" tIns="45720" rIns="91440" bIns="45720" rtlCol="0" anchor="ctr">
            <a:normAutofit/>
          </a:bodyPr>
          <a:lstStyle/>
          <a:p>
            <a:r>
              <a:rPr lang="en-US" sz="3200" dirty="0"/>
              <a:t>Multilevel &amp; Multigroup LCA</a:t>
            </a:r>
          </a:p>
        </p:txBody>
      </p:sp>
      <p:sp>
        <p:nvSpPr>
          <p:cNvPr id="61" name="Rectangle 60">
            <a:extLst>
              <a:ext uri="{FF2B5EF4-FFF2-40B4-BE49-F238E27FC236}">
                <a16:creationId xmlns:a16="http://schemas.microsoft.com/office/drawing/2014/main" id="{C1A2385B-1D2A-4E17-84FA-6CB7F0AAE4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3" name="Rectangle 62">
            <a:extLst>
              <a:ext uri="{FF2B5EF4-FFF2-40B4-BE49-F238E27FC236}">
                <a16:creationId xmlns:a16="http://schemas.microsoft.com/office/drawing/2014/main" id="{5E791F2F-79DB-4CC0-9FA1-001E3E91E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8113" y="1405210"/>
            <a:ext cx="1463040" cy="9144"/>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6" name="Content Placeholder 11">
            <a:extLst>
              <a:ext uri="{FF2B5EF4-FFF2-40B4-BE49-F238E27FC236}">
                <a16:creationId xmlns:a16="http://schemas.microsoft.com/office/drawing/2014/main" id="{D52CB0D3-E7A2-6C48-8680-E525CF261036}"/>
              </a:ext>
            </a:extLst>
          </p:cNvPr>
          <p:cNvSpPr>
            <a:spLocks noGrp="1"/>
          </p:cNvSpPr>
          <p:nvPr>
            <p:ph sz="half" idx="2"/>
          </p:nvPr>
        </p:nvSpPr>
        <p:spPr>
          <a:xfrm>
            <a:off x="5349875" y="587375"/>
            <a:ext cx="6007100" cy="1644650"/>
          </a:xfrm>
        </p:spPr>
        <p:txBody>
          <a:bodyPr vert="horz" lIns="91440" tIns="45720" rIns="91440" bIns="45720" rtlCol="0" anchor="ctr">
            <a:normAutofit/>
          </a:bodyPr>
          <a:lstStyle/>
          <a:p>
            <a:r>
              <a:rPr lang="en-US" sz="1800" dirty="0"/>
              <a:t>Multilevel by neighborhood characteristics</a:t>
            </a:r>
          </a:p>
          <a:p>
            <a:r>
              <a:rPr lang="en-US" sz="1800" dirty="0"/>
              <a:t>Multigroup by race/ethnicity</a:t>
            </a:r>
          </a:p>
        </p:txBody>
      </p:sp>
      <p:pic>
        <p:nvPicPr>
          <p:cNvPr id="2" name="Picture 1">
            <a:extLst>
              <a:ext uri="{FF2B5EF4-FFF2-40B4-BE49-F238E27FC236}">
                <a16:creationId xmlns:a16="http://schemas.microsoft.com/office/drawing/2014/main" id="{6E406B89-E3B8-BE46-91EC-78C5D6C1CD09}"/>
              </a:ext>
            </a:extLst>
          </p:cNvPr>
          <p:cNvPicPr>
            <a:picLocks noChangeAspect="1"/>
          </p:cNvPicPr>
          <p:nvPr/>
        </p:nvPicPr>
        <p:blipFill rotWithShape="1">
          <a:blip r:embed="rId3"/>
          <a:srcRect l="2152" t="3063" r="9298" b="7248"/>
          <a:stretch/>
        </p:blipFill>
        <p:spPr>
          <a:xfrm>
            <a:off x="6096000" y="2592579"/>
            <a:ext cx="5316947" cy="2409949"/>
          </a:xfrm>
          <a:prstGeom prst="rect">
            <a:avLst/>
          </a:prstGeom>
        </p:spPr>
      </p:pic>
      <p:pic>
        <p:nvPicPr>
          <p:cNvPr id="3" name="Picture 2">
            <a:extLst>
              <a:ext uri="{FF2B5EF4-FFF2-40B4-BE49-F238E27FC236}">
                <a16:creationId xmlns:a16="http://schemas.microsoft.com/office/drawing/2014/main" id="{8B874DB0-F318-094C-909F-816731EB83BD}"/>
              </a:ext>
            </a:extLst>
          </p:cNvPr>
          <p:cNvPicPr>
            <a:picLocks noChangeAspect="1"/>
          </p:cNvPicPr>
          <p:nvPr/>
        </p:nvPicPr>
        <p:blipFill rotWithShape="1">
          <a:blip r:embed="rId4"/>
          <a:srcRect l="1896" t="5631" r="5706" b="9122"/>
          <a:stretch/>
        </p:blipFill>
        <p:spPr>
          <a:xfrm>
            <a:off x="208054" y="2670510"/>
            <a:ext cx="5660953" cy="2332018"/>
          </a:xfrm>
          <a:prstGeom prst="rect">
            <a:avLst/>
          </a:prstGeom>
        </p:spPr>
      </p:pic>
      <p:sp>
        <p:nvSpPr>
          <p:cNvPr id="5" name="TextBox 4">
            <a:extLst>
              <a:ext uri="{FF2B5EF4-FFF2-40B4-BE49-F238E27FC236}">
                <a16:creationId xmlns:a16="http://schemas.microsoft.com/office/drawing/2014/main" id="{3E59E541-F82E-C24A-AFAB-B2F96ED1C3F0}"/>
              </a:ext>
            </a:extLst>
          </p:cNvPr>
          <p:cNvSpPr txBox="1"/>
          <p:nvPr/>
        </p:nvSpPr>
        <p:spPr>
          <a:xfrm>
            <a:off x="3889408" y="3658336"/>
            <a:ext cx="1537854" cy="338554"/>
          </a:xfrm>
          <a:prstGeom prst="rect">
            <a:avLst/>
          </a:prstGeom>
          <a:noFill/>
        </p:spPr>
        <p:txBody>
          <a:bodyPr wrap="square" rtlCol="0">
            <a:spAutoFit/>
          </a:bodyPr>
          <a:lstStyle/>
          <a:p>
            <a:r>
              <a:rPr lang="en-US" sz="1600" dirty="0"/>
              <a:t>Low Adversity</a:t>
            </a:r>
          </a:p>
        </p:txBody>
      </p:sp>
      <p:sp>
        <p:nvSpPr>
          <p:cNvPr id="30" name="TextBox 29">
            <a:extLst>
              <a:ext uri="{FF2B5EF4-FFF2-40B4-BE49-F238E27FC236}">
                <a16:creationId xmlns:a16="http://schemas.microsoft.com/office/drawing/2014/main" id="{FF01335A-B8CA-4640-B1CC-488CF58D1E55}"/>
              </a:ext>
            </a:extLst>
          </p:cNvPr>
          <p:cNvSpPr txBox="1"/>
          <p:nvPr/>
        </p:nvSpPr>
        <p:spPr>
          <a:xfrm>
            <a:off x="1158380" y="3797553"/>
            <a:ext cx="1537854" cy="338554"/>
          </a:xfrm>
          <a:prstGeom prst="rect">
            <a:avLst/>
          </a:prstGeom>
          <a:noFill/>
        </p:spPr>
        <p:txBody>
          <a:bodyPr wrap="square" rtlCol="0">
            <a:spAutoFit/>
          </a:bodyPr>
          <a:lstStyle/>
          <a:p>
            <a:r>
              <a:rPr lang="en-US" sz="1600" dirty="0"/>
              <a:t>Low Adversity</a:t>
            </a:r>
          </a:p>
        </p:txBody>
      </p:sp>
      <p:sp>
        <p:nvSpPr>
          <p:cNvPr id="31" name="TextBox 30">
            <a:extLst>
              <a:ext uri="{FF2B5EF4-FFF2-40B4-BE49-F238E27FC236}">
                <a16:creationId xmlns:a16="http://schemas.microsoft.com/office/drawing/2014/main" id="{B416CADC-A322-2C42-8CE0-4EA46E333C5A}"/>
              </a:ext>
            </a:extLst>
          </p:cNvPr>
          <p:cNvSpPr txBox="1"/>
          <p:nvPr/>
        </p:nvSpPr>
        <p:spPr>
          <a:xfrm>
            <a:off x="6535626" y="4254081"/>
            <a:ext cx="1537854" cy="338554"/>
          </a:xfrm>
          <a:prstGeom prst="rect">
            <a:avLst/>
          </a:prstGeom>
          <a:noFill/>
        </p:spPr>
        <p:txBody>
          <a:bodyPr wrap="square" rtlCol="0">
            <a:spAutoFit/>
          </a:bodyPr>
          <a:lstStyle/>
          <a:p>
            <a:r>
              <a:rPr lang="en-US" sz="1600" dirty="0"/>
              <a:t>Low Adversity</a:t>
            </a:r>
          </a:p>
        </p:txBody>
      </p:sp>
      <p:sp>
        <p:nvSpPr>
          <p:cNvPr id="32" name="TextBox 31">
            <a:extLst>
              <a:ext uri="{FF2B5EF4-FFF2-40B4-BE49-F238E27FC236}">
                <a16:creationId xmlns:a16="http://schemas.microsoft.com/office/drawing/2014/main" id="{FD29F1A9-FB53-7D4A-82CF-83198A5A3F3B}"/>
              </a:ext>
            </a:extLst>
          </p:cNvPr>
          <p:cNvSpPr txBox="1"/>
          <p:nvPr/>
        </p:nvSpPr>
        <p:spPr>
          <a:xfrm>
            <a:off x="8205359" y="3996890"/>
            <a:ext cx="1537854" cy="338554"/>
          </a:xfrm>
          <a:prstGeom prst="rect">
            <a:avLst/>
          </a:prstGeom>
          <a:noFill/>
        </p:spPr>
        <p:txBody>
          <a:bodyPr wrap="square" rtlCol="0">
            <a:spAutoFit/>
          </a:bodyPr>
          <a:lstStyle/>
          <a:p>
            <a:r>
              <a:rPr lang="en-US" sz="1600" dirty="0"/>
              <a:t>Low Adversity</a:t>
            </a:r>
          </a:p>
        </p:txBody>
      </p:sp>
      <p:sp>
        <p:nvSpPr>
          <p:cNvPr id="33" name="TextBox 32">
            <a:extLst>
              <a:ext uri="{FF2B5EF4-FFF2-40B4-BE49-F238E27FC236}">
                <a16:creationId xmlns:a16="http://schemas.microsoft.com/office/drawing/2014/main" id="{656836B4-D60D-B34B-8EB3-9EED6ED9CAC7}"/>
              </a:ext>
            </a:extLst>
          </p:cNvPr>
          <p:cNvSpPr txBox="1"/>
          <p:nvPr/>
        </p:nvSpPr>
        <p:spPr>
          <a:xfrm>
            <a:off x="9875092" y="4088661"/>
            <a:ext cx="1537854" cy="338554"/>
          </a:xfrm>
          <a:prstGeom prst="rect">
            <a:avLst/>
          </a:prstGeom>
          <a:noFill/>
        </p:spPr>
        <p:txBody>
          <a:bodyPr wrap="square" rtlCol="0">
            <a:spAutoFit/>
          </a:bodyPr>
          <a:lstStyle/>
          <a:p>
            <a:r>
              <a:rPr lang="en-US" sz="1600" dirty="0"/>
              <a:t>Low Adversity</a:t>
            </a:r>
          </a:p>
        </p:txBody>
      </p:sp>
      <p:sp>
        <p:nvSpPr>
          <p:cNvPr id="6" name="Rectangle 5">
            <a:extLst>
              <a:ext uri="{FF2B5EF4-FFF2-40B4-BE49-F238E27FC236}">
                <a16:creationId xmlns:a16="http://schemas.microsoft.com/office/drawing/2014/main" id="{71F27DD9-0222-0E42-A18D-D8C32ADAEBD4}"/>
              </a:ext>
            </a:extLst>
          </p:cNvPr>
          <p:cNvSpPr/>
          <p:nvPr/>
        </p:nvSpPr>
        <p:spPr>
          <a:xfrm>
            <a:off x="6437392" y="5441289"/>
            <a:ext cx="5266847" cy="1077218"/>
          </a:xfrm>
          <a:prstGeom prst="rect">
            <a:avLst/>
          </a:prstGeom>
        </p:spPr>
        <p:txBody>
          <a:bodyPr wrap="square">
            <a:spAutoFit/>
          </a:bodyPr>
          <a:lstStyle/>
          <a:p>
            <a:r>
              <a:rPr lang="en-US" sz="1600" dirty="0"/>
              <a:t>White youth are 2 and 1.7 times as likely to be in the low adversity class – that is those experiencing few to no ACES - class compared to black and </a:t>
            </a:r>
            <a:r>
              <a:rPr lang="en-US" sz="1600" dirty="0" err="1"/>
              <a:t>LatinX</a:t>
            </a:r>
            <a:r>
              <a:rPr lang="en-US" sz="1600" dirty="0"/>
              <a:t> youth, respectively</a:t>
            </a:r>
          </a:p>
        </p:txBody>
      </p:sp>
      <p:sp>
        <p:nvSpPr>
          <p:cNvPr id="7" name="Rectangle 6">
            <a:extLst>
              <a:ext uri="{FF2B5EF4-FFF2-40B4-BE49-F238E27FC236}">
                <a16:creationId xmlns:a16="http://schemas.microsoft.com/office/drawing/2014/main" id="{EC7CE755-0566-A44D-8524-060083EF455C}"/>
              </a:ext>
            </a:extLst>
          </p:cNvPr>
          <p:cNvSpPr/>
          <p:nvPr/>
        </p:nvSpPr>
        <p:spPr>
          <a:xfrm>
            <a:off x="487761" y="5241234"/>
            <a:ext cx="5531685" cy="1477328"/>
          </a:xfrm>
          <a:prstGeom prst="rect">
            <a:avLst/>
          </a:prstGeom>
        </p:spPr>
        <p:txBody>
          <a:bodyPr wrap="square">
            <a:spAutoFit/>
          </a:bodyPr>
          <a:lstStyle/>
          <a:p>
            <a:r>
              <a:rPr lang="en-US" dirty="0"/>
              <a:t>One Level 2 latent class is comprised of neighborhoods with a relatively large share of children who are in the low adversity class (i.e., 73% of the youth are adversity free compared to 43% of youth in non-supportive neighborhoods). </a:t>
            </a:r>
          </a:p>
        </p:txBody>
      </p:sp>
    </p:spTree>
    <p:extLst>
      <p:ext uri="{BB962C8B-B14F-4D97-AF65-F5344CB8AC3E}">
        <p14:creationId xmlns:p14="http://schemas.microsoft.com/office/powerpoint/2010/main" val="18412195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D7B6F1-CE6D-4A66-AE90-E42DB32A248B}"/>
              </a:ext>
            </a:extLst>
          </p:cNvPr>
          <p:cNvSpPr>
            <a:spLocks noGrp="1"/>
          </p:cNvSpPr>
          <p:nvPr>
            <p:ph type="title"/>
          </p:nvPr>
        </p:nvSpPr>
        <p:spPr/>
        <p:txBody>
          <a:bodyPr>
            <a:normAutofit fontScale="90000"/>
          </a:bodyPr>
          <a:lstStyle/>
          <a:p>
            <a:r>
              <a:rPr lang="en-US" dirty="0"/>
              <a:t>Rethinking ACEs 2: Networks of Adversity</a:t>
            </a:r>
          </a:p>
        </p:txBody>
      </p:sp>
      <p:sp>
        <p:nvSpPr>
          <p:cNvPr id="3" name="Content Placeholder 2">
            <a:extLst>
              <a:ext uri="{FF2B5EF4-FFF2-40B4-BE49-F238E27FC236}">
                <a16:creationId xmlns:a16="http://schemas.microsoft.com/office/drawing/2014/main" id="{3D0FC7E2-9003-4F05-BE37-38CCECB488FC}"/>
              </a:ext>
            </a:extLst>
          </p:cNvPr>
          <p:cNvSpPr>
            <a:spLocks noGrp="1"/>
          </p:cNvSpPr>
          <p:nvPr>
            <p:ph idx="1"/>
          </p:nvPr>
        </p:nvSpPr>
        <p:spPr/>
        <p:txBody>
          <a:bodyPr>
            <a:normAutofit/>
          </a:bodyPr>
          <a:lstStyle/>
          <a:p>
            <a:pPr>
              <a:lnSpc>
                <a:spcPct val="120000"/>
              </a:lnSpc>
            </a:pPr>
            <a:r>
              <a:rPr lang="en-US" sz="2000" dirty="0"/>
              <a:t>Network science is the study of “</a:t>
            </a:r>
            <a:r>
              <a:rPr lang="en-US" sz="2000" i="1" dirty="0"/>
              <a:t>patterns of interconnections</a:t>
            </a:r>
            <a:r>
              <a:rPr lang="en-US" sz="2000" dirty="0"/>
              <a:t>” in a wide range of physical and social phenomena</a:t>
            </a:r>
          </a:p>
          <a:p>
            <a:pPr>
              <a:lnSpc>
                <a:spcPct val="120000"/>
              </a:lnSpc>
            </a:pPr>
            <a:r>
              <a:rPr lang="en-US" sz="2000" dirty="0"/>
              <a:t>Network psychometricians have developed novel ways to apply network theory to psychological indicators</a:t>
            </a:r>
          </a:p>
          <a:p>
            <a:pPr>
              <a:lnSpc>
                <a:spcPct val="120000"/>
              </a:lnSpc>
            </a:pPr>
            <a:r>
              <a:rPr lang="en-US" sz="2000" dirty="0"/>
              <a:t>Benefits and disadvantages</a:t>
            </a:r>
          </a:p>
        </p:txBody>
      </p:sp>
    </p:spTree>
    <p:extLst>
      <p:ext uri="{BB962C8B-B14F-4D97-AF65-F5344CB8AC3E}">
        <p14:creationId xmlns:p14="http://schemas.microsoft.com/office/powerpoint/2010/main" val="535446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1000"/>
                                        <p:tgtEl>
                                          <p:spTgt spid="3">
                                            <p:txEl>
                                              <p:pRg st="1" end="1"/>
                                            </p:txEl>
                                          </p:spTgt>
                                        </p:tgtEl>
                                      </p:cBhvr>
                                    </p:animEffect>
                                    <p:anim calcmode="lin" valueType="num">
                                      <p:cBhvr>
                                        <p:cTn id="8"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animEffect transition="in" filter="fade">
                                      <p:cBhvr>
                                        <p:cTn id="14" dur="1000"/>
                                        <p:tgtEl>
                                          <p:spTgt spid="3">
                                            <p:txEl>
                                              <p:pRg st="2" end="2"/>
                                            </p:txEl>
                                          </p:spTgt>
                                        </p:tgtEl>
                                      </p:cBhvr>
                                    </p:animEffect>
                                    <p:anim calcmode="lin" valueType="num">
                                      <p:cBhvr>
                                        <p:cTn id="15"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CEA4A8-34B6-46D8-BCBA-2F99A8250CF0}"/>
              </a:ext>
            </a:extLst>
          </p:cNvPr>
          <p:cNvSpPr>
            <a:spLocks noGrp="1"/>
          </p:cNvSpPr>
          <p:nvPr>
            <p:ph type="title"/>
          </p:nvPr>
        </p:nvSpPr>
        <p:spPr/>
        <p:txBody>
          <a:bodyPr/>
          <a:lstStyle/>
          <a:p>
            <a:r>
              <a:rPr lang="en-US" dirty="0"/>
              <a:t>The Value of Network Analysis</a:t>
            </a:r>
          </a:p>
        </p:txBody>
      </p:sp>
      <p:sp>
        <p:nvSpPr>
          <p:cNvPr id="3" name="Content Placeholder 2">
            <a:extLst>
              <a:ext uri="{FF2B5EF4-FFF2-40B4-BE49-F238E27FC236}">
                <a16:creationId xmlns:a16="http://schemas.microsoft.com/office/drawing/2014/main" id="{146A6BFA-72C0-44C9-B89F-AED826B2A8E3}"/>
              </a:ext>
            </a:extLst>
          </p:cNvPr>
          <p:cNvSpPr>
            <a:spLocks noGrp="1"/>
          </p:cNvSpPr>
          <p:nvPr>
            <p:ph idx="1"/>
          </p:nvPr>
        </p:nvSpPr>
        <p:spPr/>
        <p:txBody>
          <a:bodyPr>
            <a:normAutofit/>
          </a:bodyPr>
          <a:lstStyle/>
          <a:p>
            <a:pPr>
              <a:lnSpc>
                <a:spcPct val="120000"/>
              </a:lnSpc>
            </a:pPr>
            <a:r>
              <a:rPr lang="en-US" sz="1800" dirty="0"/>
              <a:t>The value of a psychological network is its ability to elucidate the underlying structural relationships between psychological indicators</a:t>
            </a:r>
          </a:p>
          <a:p>
            <a:pPr>
              <a:lnSpc>
                <a:spcPct val="120000"/>
              </a:lnSpc>
            </a:pPr>
            <a:r>
              <a:rPr lang="en-US" sz="1800" dirty="0"/>
              <a:t>Network psychometrics can provide answers to the following questions:</a:t>
            </a:r>
          </a:p>
          <a:p>
            <a:pPr lvl="1">
              <a:lnSpc>
                <a:spcPct val="120000"/>
              </a:lnSpc>
            </a:pPr>
            <a:r>
              <a:rPr lang="en-US" sz="1800" dirty="0"/>
              <a:t>Do connections between subgroups exist? </a:t>
            </a:r>
          </a:p>
          <a:p>
            <a:pPr lvl="1">
              <a:lnSpc>
                <a:spcPct val="120000"/>
              </a:lnSpc>
            </a:pPr>
            <a:r>
              <a:rPr lang="en-US" sz="1800" dirty="0"/>
              <a:t>What ACE indicators connect otherwise unconnected groups?</a:t>
            </a:r>
          </a:p>
          <a:p>
            <a:pPr lvl="1">
              <a:lnSpc>
                <a:spcPct val="120000"/>
              </a:lnSpc>
            </a:pPr>
            <a:r>
              <a:rPr lang="en-US" sz="1800" dirty="0"/>
              <a:t>How might characteristics spread through a network?</a:t>
            </a:r>
          </a:p>
          <a:p>
            <a:pPr lvl="1">
              <a:lnSpc>
                <a:spcPct val="120000"/>
              </a:lnSpc>
            </a:pPr>
            <a:r>
              <a:rPr lang="en-US" sz="1800" dirty="0"/>
              <a:t>How do the overall structures of a social network change after a particular event (e.g., someone gets remarried or stops drinking)?</a:t>
            </a:r>
          </a:p>
        </p:txBody>
      </p:sp>
    </p:spTree>
    <p:extLst>
      <p:ext uri="{BB962C8B-B14F-4D97-AF65-F5344CB8AC3E}">
        <p14:creationId xmlns:p14="http://schemas.microsoft.com/office/powerpoint/2010/main" val="19683513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F4CE5B-5563-7843-97B5-DF0EEC282E66}"/>
              </a:ext>
            </a:extLst>
          </p:cNvPr>
          <p:cNvSpPr>
            <a:spLocks noGrp="1"/>
          </p:cNvSpPr>
          <p:nvPr>
            <p:ph type="title"/>
          </p:nvPr>
        </p:nvSpPr>
        <p:spPr/>
        <p:txBody>
          <a:bodyPr>
            <a:normAutofit/>
          </a:bodyPr>
          <a:lstStyle/>
          <a:p>
            <a:r>
              <a:rPr lang="en-US" sz="3200" dirty="0"/>
              <a:t>Results: Network Analysis of ACEs</a:t>
            </a:r>
          </a:p>
        </p:txBody>
      </p:sp>
      <p:pic>
        <p:nvPicPr>
          <p:cNvPr id="7" name="Picture 6">
            <a:extLst>
              <a:ext uri="{FF2B5EF4-FFF2-40B4-BE49-F238E27FC236}">
                <a16:creationId xmlns:a16="http://schemas.microsoft.com/office/drawing/2014/main" id="{2C1F8ABC-3DD2-6249-90AF-9EB783B2441C}"/>
              </a:ext>
            </a:extLst>
          </p:cNvPr>
          <p:cNvPicPr>
            <a:picLocks noChangeAspect="1"/>
          </p:cNvPicPr>
          <p:nvPr/>
        </p:nvPicPr>
        <p:blipFill>
          <a:blip r:embed="rId3"/>
          <a:stretch>
            <a:fillRect/>
          </a:stretch>
        </p:blipFill>
        <p:spPr>
          <a:xfrm>
            <a:off x="993926" y="2161612"/>
            <a:ext cx="10796293" cy="4696388"/>
          </a:xfrm>
          <a:prstGeom prst="rect">
            <a:avLst/>
          </a:prstGeom>
        </p:spPr>
      </p:pic>
    </p:spTree>
    <p:extLst>
      <p:ext uri="{BB962C8B-B14F-4D97-AF65-F5344CB8AC3E}">
        <p14:creationId xmlns:p14="http://schemas.microsoft.com/office/powerpoint/2010/main" val="24583050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69E6EFEE-6516-482C-B143-F97F9BF89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3DF0D2C0-CD0C-470C-8851-D8B2CC417C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2748766" y="3248002"/>
            <a:ext cx="5688917" cy="19138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descr="Chart, line chart&#10;&#10;Description automatically generated">
            <a:extLst>
              <a:ext uri="{FF2B5EF4-FFF2-40B4-BE49-F238E27FC236}">
                <a16:creationId xmlns:a16="http://schemas.microsoft.com/office/drawing/2014/main" id="{AC2CE13E-9458-AF49-B43A-281F61DABCE3}"/>
              </a:ext>
            </a:extLst>
          </p:cNvPr>
          <p:cNvPicPr>
            <a:picLocks noChangeAspect="1"/>
          </p:cNvPicPr>
          <p:nvPr/>
        </p:nvPicPr>
        <p:blipFill rotWithShape="1">
          <a:blip r:embed="rId3"/>
          <a:srcRect r="1" b="2178"/>
          <a:stretch/>
        </p:blipFill>
        <p:spPr>
          <a:xfrm>
            <a:off x="583656" y="499236"/>
            <a:ext cx="11024687" cy="5688918"/>
          </a:xfrm>
          <a:prstGeom prst="rect">
            <a:avLst/>
          </a:prstGeom>
        </p:spPr>
      </p:pic>
      <p:pic>
        <p:nvPicPr>
          <p:cNvPr id="12" name="Picture 11" descr="Chart, radar chart&#10;&#10;Description automatically generated">
            <a:extLst>
              <a:ext uri="{FF2B5EF4-FFF2-40B4-BE49-F238E27FC236}">
                <a16:creationId xmlns:a16="http://schemas.microsoft.com/office/drawing/2014/main" id="{96F8A55F-6E24-6A48-9898-82D07668327E}"/>
              </a:ext>
            </a:extLst>
          </p:cNvPr>
          <p:cNvPicPr>
            <a:picLocks noChangeAspect="1"/>
          </p:cNvPicPr>
          <p:nvPr/>
        </p:nvPicPr>
        <p:blipFill rotWithShape="1">
          <a:blip r:embed="rId4"/>
          <a:srcRect l="68638" t="35361" r="11136" b="35774"/>
          <a:stretch/>
        </p:blipFill>
        <p:spPr>
          <a:xfrm>
            <a:off x="9266212" y="4704522"/>
            <a:ext cx="2633959" cy="1982868"/>
          </a:xfrm>
          <a:prstGeom prst="rect">
            <a:avLst/>
          </a:prstGeom>
        </p:spPr>
      </p:pic>
    </p:spTree>
    <p:extLst>
      <p:ext uri="{BB962C8B-B14F-4D97-AF65-F5344CB8AC3E}">
        <p14:creationId xmlns:p14="http://schemas.microsoft.com/office/powerpoint/2010/main" val="8495376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0C63B6-C7D8-AD4F-AA6D-9840F34EE40D}"/>
              </a:ext>
            </a:extLst>
          </p:cNvPr>
          <p:cNvSpPr>
            <a:spLocks noGrp="1"/>
          </p:cNvSpPr>
          <p:nvPr>
            <p:ph type="title"/>
          </p:nvPr>
        </p:nvSpPr>
        <p:spPr/>
        <p:txBody>
          <a:bodyPr/>
          <a:lstStyle/>
          <a:p>
            <a:r>
              <a:rPr lang="en-US" dirty="0"/>
              <a:t>Background</a:t>
            </a:r>
          </a:p>
        </p:txBody>
      </p:sp>
      <p:sp>
        <p:nvSpPr>
          <p:cNvPr id="3" name="Content Placeholder 2">
            <a:extLst>
              <a:ext uri="{FF2B5EF4-FFF2-40B4-BE49-F238E27FC236}">
                <a16:creationId xmlns:a16="http://schemas.microsoft.com/office/drawing/2014/main" id="{63C1BF3C-F085-6241-969A-BD77BF8AFC72}"/>
              </a:ext>
            </a:extLst>
          </p:cNvPr>
          <p:cNvSpPr>
            <a:spLocks noGrp="1"/>
          </p:cNvSpPr>
          <p:nvPr>
            <p:ph idx="1"/>
          </p:nvPr>
        </p:nvSpPr>
        <p:spPr/>
        <p:txBody>
          <a:bodyPr/>
          <a:lstStyle/>
          <a:p>
            <a:r>
              <a:rPr lang="en-US" dirty="0"/>
              <a:t>Definition of ACEs</a:t>
            </a:r>
          </a:p>
          <a:p>
            <a:r>
              <a:rPr lang="en-US" dirty="0"/>
              <a:t>Research has yielded three major findings</a:t>
            </a:r>
          </a:p>
          <a:p>
            <a:pPr lvl="1"/>
            <a:r>
              <a:rPr lang="en-US" dirty="0"/>
              <a:t>Child adversity is a common occurrence</a:t>
            </a:r>
          </a:p>
          <a:p>
            <a:pPr lvl="1"/>
            <a:r>
              <a:rPr lang="en-US" dirty="0"/>
              <a:t>Individuals who experience one type of adversity typically experience another</a:t>
            </a:r>
          </a:p>
          <a:p>
            <a:pPr lvl="1"/>
            <a:r>
              <a:rPr lang="en-US" dirty="0"/>
              <a:t>Multiple compared to singular risks are developmentally damaging</a:t>
            </a:r>
          </a:p>
        </p:txBody>
      </p:sp>
    </p:spTree>
    <p:extLst>
      <p:ext uri="{BB962C8B-B14F-4D97-AF65-F5344CB8AC3E}">
        <p14:creationId xmlns:p14="http://schemas.microsoft.com/office/powerpoint/2010/main" val="2867190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 calcmode="lin" valueType="num">
                                      <p:cBhvr additive="base">
                                        <p:cTn id="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 calcmode="lin" valueType="num">
                                      <p:cBhvr additive="base">
                                        <p:cTn id="13"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 calcmode="lin" valueType="num">
                                      <p:cBhvr additive="base">
                                        <p:cTn id="1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14">
            <a:extLst>
              <a:ext uri="{FF2B5EF4-FFF2-40B4-BE49-F238E27FC236}">
                <a16:creationId xmlns:a16="http://schemas.microsoft.com/office/drawing/2014/main" id="{5116E49A-CA4D-4983-969D-19FE3C55F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9" name="Rectangle 16">
            <a:extLst>
              <a:ext uri="{FF2B5EF4-FFF2-40B4-BE49-F238E27FC236}">
                <a16:creationId xmlns:a16="http://schemas.microsoft.com/office/drawing/2014/main" id="{57F6BDD4-E066-4008-8011-6CC31AEB45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03041" y="633619"/>
            <a:ext cx="4279383" cy="5495925"/>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Title 8">
            <a:extLst>
              <a:ext uri="{FF2B5EF4-FFF2-40B4-BE49-F238E27FC236}">
                <a16:creationId xmlns:a16="http://schemas.microsoft.com/office/drawing/2014/main" id="{837D88CD-04C6-EC49-9CFD-9EA1D980D7DF}"/>
              </a:ext>
            </a:extLst>
          </p:cNvPr>
          <p:cNvSpPr>
            <a:spLocks noGrp="1"/>
          </p:cNvSpPr>
          <p:nvPr>
            <p:ph type="title"/>
          </p:nvPr>
        </p:nvSpPr>
        <p:spPr>
          <a:xfrm>
            <a:off x="7938533" y="978619"/>
            <a:ext cx="3404594" cy="1106424"/>
          </a:xfrm>
        </p:spPr>
        <p:txBody>
          <a:bodyPr>
            <a:normAutofit/>
          </a:bodyPr>
          <a:lstStyle/>
          <a:p>
            <a:r>
              <a:rPr lang="en-US" sz="2800" dirty="0"/>
              <a:t>Directed Acyclic Graphs (DAGs)</a:t>
            </a:r>
          </a:p>
        </p:txBody>
      </p:sp>
      <p:pic>
        <p:nvPicPr>
          <p:cNvPr id="8" name="Picture 7">
            <a:extLst>
              <a:ext uri="{FF2B5EF4-FFF2-40B4-BE49-F238E27FC236}">
                <a16:creationId xmlns:a16="http://schemas.microsoft.com/office/drawing/2014/main" id="{706A00D2-B7E3-234C-8C3B-0FF6EB06477B}"/>
              </a:ext>
            </a:extLst>
          </p:cNvPr>
          <p:cNvPicPr>
            <a:picLocks noChangeAspect="1"/>
          </p:cNvPicPr>
          <p:nvPr/>
        </p:nvPicPr>
        <p:blipFill>
          <a:blip r:embed="rId3"/>
          <a:stretch>
            <a:fillRect/>
          </a:stretch>
        </p:blipFill>
        <p:spPr>
          <a:xfrm>
            <a:off x="639243" y="630936"/>
            <a:ext cx="6192162" cy="5495544"/>
          </a:xfrm>
          <a:prstGeom prst="rect">
            <a:avLst/>
          </a:prstGeom>
        </p:spPr>
      </p:pic>
      <p:sp>
        <p:nvSpPr>
          <p:cNvPr id="30" name="Rectangle 18">
            <a:extLst>
              <a:ext uri="{FF2B5EF4-FFF2-40B4-BE49-F238E27FC236}">
                <a16:creationId xmlns:a16="http://schemas.microsoft.com/office/drawing/2014/main" id="{2711A8FB-68FC-45FC-B01E-38F809E2D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439033" y="1181536"/>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Rectangle 20">
            <a:extLst>
              <a:ext uri="{FF2B5EF4-FFF2-40B4-BE49-F238E27FC236}">
                <a16:creationId xmlns:a16="http://schemas.microsoft.com/office/drawing/2014/main" id="{281E2DF8-F6D8-4E5C-B76E-E082FD8C1F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65691" y="2095174"/>
            <a:ext cx="3328416" cy="9144"/>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Content Placeholder 9">
            <a:extLst>
              <a:ext uri="{FF2B5EF4-FFF2-40B4-BE49-F238E27FC236}">
                <a16:creationId xmlns:a16="http://schemas.microsoft.com/office/drawing/2014/main" id="{198ECD49-3E50-8244-8C78-22EEF29EFFD8}"/>
              </a:ext>
            </a:extLst>
          </p:cNvPr>
          <p:cNvSpPr>
            <a:spLocks noGrp="1"/>
          </p:cNvSpPr>
          <p:nvPr>
            <p:ph idx="1"/>
          </p:nvPr>
        </p:nvSpPr>
        <p:spPr>
          <a:xfrm>
            <a:off x="7938531" y="2252870"/>
            <a:ext cx="3614225" cy="3855322"/>
          </a:xfrm>
        </p:spPr>
        <p:txBody>
          <a:bodyPr>
            <a:normAutofit lnSpcReduction="10000"/>
          </a:bodyPr>
          <a:lstStyle/>
          <a:p>
            <a:r>
              <a:rPr lang="en-US" sz="1600" dirty="0"/>
              <a:t>The network graphs give no indication of ”potentially causal mechanisms”</a:t>
            </a:r>
          </a:p>
          <a:p>
            <a:r>
              <a:rPr lang="en-US" sz="1600" dirty="0"/>
              <a:t>The edge thickness represents the confidence that the direction of prediction is as presented in the graph</a:t>
            </a:r>
          </a:p>
          <a:p>
            <a:r>
              <a:rPr lang="en-US" sz="1600" dirty="0"/>
              <a:t>Substance use figures most prominently and directly predicts inability to meet basic needs, mental illness, divorce/separation, jail/incarceration, domestic violence and death of a parent/guardian</a:t>
            </a:r>
          </a:p>
        </p:txBody>
      </p:sp>
    </p:spTree>
    <p:extLst>
      <p:ext uri="{BB962C8B-B14F-4D97-AF65-F5344CB8AC3E}">
        <p14:creationId xmlns:p14="http://schemas.microsoft.com/office/powerpoint/2010/main" val="69549189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4D7A4-30A3-114C-8EEA-EE732751E520}"/>
              </a:ext>
            </a:extLst>
          </p:cNvPr>
          <p:cNvSpPr>
            <a:spLocks noGrp="1"/>
          </p:cNvSpPr>
          <p:nvPr>
            <p:ph type="title"/>
          </p:nvPr>
        </p:nvSpPr>
        <p:spPr/>
        <p:txBody>
          <a:bodyPr/>
          <a:lstStyle/>
          <a:p>
            <a:r>
              <a:rPr lang="en-US" dirty="0"/>
              <a:t>Rethinking ACEs 3: Spatial Distributions</a:t>
            </a:r>
          </a:p>
        </p:txBody>
      </p:sp>
      <p:sp>
        <p:nvSpPr>
          <p:cNvPr id="3" name="Content Placeholder 2">
            <a:extLst>
              <a:ext uri="{FF2B5EF4-FFF2-40B4-BE49-F238E27FC236}">
                <a16:creationId xmlns:a16="http://schemas.microsoft.com/office/drawing/2014/main" id="{6615E042-E55C-8846-B78F-5B54DDFE7026}"/>
              </a:ext>
            </a:extLst>
          </p:cNvPr>
          <p:cNvSpPr>
            <a:spLocks noGrp="1"/>
          </p:cNvSpPr>
          <p:nvPr>
            <p:ph idx="1"/>
          </p:nvPr>
        </p:nvSpPr>
        <p:spPr/>
        <p:txBody>
          <a:bodyPr>
            <a:normAutofit fontScale="92500" lnSpcReduction="20000"/>
          </a:bodyPr>
          <a:lstStyle/>
          <a:p>
            <a:r>
              <a:rPr lang="en-US" dirty="0"/>
              <a:t>Traditional research focuses on ACEs as they affect children</a:t>
            </a:r>
          </a:p>
          <a:p>
            <a:r>
              <a:rPr lang="en-US" dirty="0"/>
              <a:t>Structural disadvantage can impact children and have similar properties</a:t>
            </a:r>
          </a:p>
          <a:p>
            <a:r>
              <a:rPr lang="en-US" dirty="0"/>
              <a:t>That is, we can construct a neighborhood level measure of ACEs and explore the spatial concentrations</a:t>
            </a:r>
          </a:p>
          <a:p>
            <a:r>
              <a:rPr lang="en-US" dirty="0"/>
              <a:t>Neighborhood Indicators</a:t>
            </a:r>
          </a:p>
          <a:p>
            <a:pPr lvl="1"/>
            <a:r>
              <a:rPr lang="en-US" dirty="0"/>
              <a:t>Poverty and housing and food insecurity</a:t>
            </a:r>
          </a:p>
          <a:p>
            <a:pPr lvl="1"/>
            <a:r>
              <a:rPr lang="en-US" dirty="0"/>
              <a:t>Violence exposure (child abuse, domestic violence, murder)</a:t>
            </a:r>
          </a:p>
          <a:p>
            <a:pPr lvl="1"/>
            <a:r>
              <a:rPr lang="en-US" dirty="0"/>
              <a:t>Unemployment and </a:t>
            </a:r>
            <a:r>
              <a:rPr lang="en-US" dirty="0" err="1"/>
              <a:t>uninsurance</a:t>
            </a:r>
            <a:endParaRPr lang="en-US" dirty="0"/>
          </a:p>
          <a:p>
            <a:pPr lvl="1"/>
            <a:r>
              <a:rPr lang="en-US" dirty="0"/>
              <a:t>Incarceration rates</a:t>
            </a:r>
          </a:p>
          <a:p>
            <a:pPr lvl="1"/>
            <a:r>
              <a:rPr lang="en-US" dirty="0"/>
              <a:t>Drug and alcohol abuse/overdoses</a:t>
            </a:r>
          </a:p>
        </p:txBody>
      </p:sp>
    </p:spTree>
    <p:extLst>
      <p:ext uri="{BB962C8B-B14F-4D97-AF65-F5344CB8AC3E}">
        <p14:creationId xmlns:p14="http://schemas.microsoft.com/office/powerpoint/2010/main" val="29197600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FF8D2E5-2C4E-47B1-930B-6C82B7C313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B22751D-FD66-D445-BB7A-1F8BEE09D9A3}"/>
              </a:ext>
            </a:extLst>
          </p:cNvPr>
          <p:cNvSpPr>
            <a:spLocks noGrp="1"/>
          </p:cNvSpPr>
          <p:nvPr>
            <p:ph type="title"/>
          </p:nvPr>
        </p:nvSpPr>
        <p:spPr>
          <a:xfrm>
            <a:off x="841248" y="251312"/>
            <a:ext cx="10506456" cy="1010264"/>
          </a:xfrm>
        </p:spPr>
        <p:txBody>
          <a:bodyPr anchor="ctr">
            <a:normAutofit/>
          </a:bodyPr>
          <a:lstStyle/>
          <a:p>
            <a:r>
              <a:rPr lang="en-US" sz="3700"/>
              <a:t>Considering the Spatial Distribution of ACEs</a:t>
            </a:r>
          </a:p>
        </p:txBody>
      </p:sp>
      <p:sp>
        <p:nvSpPr>
          <p:cNvPr id="11" name="Rectangle 10">
            <a:extLst>
              <a:ext uri="{FF2B5EF4-FFF2-40B4-BE49-F238E27FC236}">
                <a16:creationId xmlns:a16="http://schemas.microsoft.com/office/drawing/2014/main" id="{801E4ADA-0EA9-4930-846E-3C11E8BED6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17618"/>
            <a:ext cx="128016" cy="6314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FB92FFCE-0C90-454E-AA25-D4EE9A6C39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1380864"/>
            <a:ext cx="1050645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4" name="Content Placeholder 3">
            <a:extLst>
              <a:ext uri="{FF2B5EF4-FFF2-40B4-BE49-F238E27FC236}">
                <a16:creationId xmlns:a16="http://schemas.microsoft.com/office/drawing/2014/main" id="{2B0238A4-022D-0C49-9E95-51EA2CA61E61}"/>
              </a:ext>
            </a:extLst>
          </p:cNvPr>
          <p:cNvGraphicFramePr>
            <a:graphicFrameLocks noGrp="1"/>
          </p:cNvGraphicFramePr>
          <p:nvPr>
            <p:ph idx="1"/>
            <p:extLst>
              <p:ext uri="{D42A27DB-BD31-4B8C-83A1-F6EECF244321}">
                <p14:modId xmlns:p14="http://schemas.microsoft.com/office/powerpoint/2010/main" val="338419876"/>
              </p:ext>
            </p:extLst>
          </p:nvPr>
        </p:nvGraphicFramePr>
        <p:xfrm>
          <a:off x="838200" y="1710644"/>
          <a:ext cx="10813473" cy="4179315"/>
        </p:xfrm>
        <a:graphic>
          <a:graphicData uri="http://schemas.openxmlformats.org/drawingml/2006/table">
            <a:tbl>
              <a:tblPr firstRow="1" bandRow="1">
                <a:tableStyleId>{5C22544A-7EE6-4342-B048-85BDC9FD1C3A}</a:tableStyleId>
              </a:tblPr>
              <a:tblGrid>
                <a:gridCol w="7187575">
                  <a:extLst>
                    <a:ext uri="{9D8B030D-6E8A-4147-A177-3AD203B41FA5}">
                      <a16:colId xmlns:a16="http://schemas.microsoft.com/office/drawing/2014/main" val="2137042665"/>
                    </a:ext>
                  </a:extLst>
                </a:gridCol>
                <a:gridCol w="1078865">
                  <a:extLst>
                    <a:ext uri="{9D8B030D-6E8A-4147-A177-3AD203B41FA5}">
                      <a16:colId xmlns:a16="http://schemas.microsoft.com/office/drawing/2014/main" val="1435122042"/>
                    </a:ext>
                  </a:extLst>
                </a:gridCol>
                <a:gridCol w="1117589">
                  <a:extLst>
                    <a:ext uri="{9D8B030D-6E8A-4147-A177-3AD203B41FA5}">
                      <a16:colId xmlns:a16="http://schemas.microsoft.com/office/drawing/2014/main" val="3401820586"/>
                    </a:ext>
                  </a:extLst>
                </a:gridCol>
                <a:gridCol w="1429444">
                  <a:extLst>
                    <a:ext uri="{9D8B030D-6E8A-4147-A177-3AD203B41FA5}">
                      <a16:colId xmlns:a16="http://schemas.microsoft.com/office/drawing/2014/main" val="3898820625"/>
                    </a:ext>
                  </a:extLst>
                </a:gridCol>
              </a:tblGrid>
              <a:tr h="300499">
                <a:tc>
                  <a:txBody>
                    <a:bodyPr/>
                    <a:lstStyle/>
                    <a:p>
                      <a:pPr marL="0" marR="0">
                        <a:spcBef>
                          <a:spcPts val="0"/>
                        </a:spcBef>
                        <a:spcAft>
                          <a:spcPts val="0"/>
                        </a:spcAft>
                      </a:pPr>
                      <a:r>
                        <a:rPr lang="en-US" sz="1700" dirty="0">
                          <a:effectLst/>
                        </a:rPr>
                        <a:t>Item</a:t>
                      </a:r>
                      <a:endParaRPr lang="en-US" sz="1700" dirty="0">
                        <a:effectLst/>
                        <a:latin typeface="Calibri" panose="020F0502020204030204" pitchFamily="34" charset="0"/>
                        <a:ea typeface="Calibri" panose="020F0502020204030204" pitchFamily="34" charset="0"/>
                        <a:cs typeface="Times New Roman" panose="02020603050405020304" pitchFamily="18" charset="0"/>
                      </a:endParaRPr>
                    </a:p>
                  </a:txBody>
                  <a:tcPr marL="16497" marR="16497" marT="0" marB="0"/>
                </a:tc>
                <a:tc>
                  <a:txBody>
                    <a:bodyPr/>
                    <a:lstStyle/>
                    <a:p>
                      <a:pPr marL="0" marR="0" algn="r">
                        <a:spcBef>
                          <a:spcPts val="0"/>
                        </a:spcBef>
                        <a:spcAft>
                          <a:spcPts val="0"/>
                        </a:spcAft>
                      </a:pPr>
                      <a:r>
                        <a:rPr lang="en-US" sz="1700" dirty="0">
                          <a:effectLst/>
                        </a:rPr>
                        <a:t>High Adversity</a:t>
                      </a:r>
                      <a:endParaRPr lang="en-US" sz="1700" dirty="0">
                        <a:effectLst/>
                        <a:latin typeface="Calibri" panose="020F0502020204030204" pitchFamily="34" charset="0"/>
                        <a:ea typeface="Calibri" panose="020F0502020204030204" pitchFamily="34" charset="0"/>
                        <a:cs typeface="Times New Roman" panose="02020603050405020304" pitchFamily="18" charset="0"/>
                      </a:endParaRPr>
                    </a:p>
                  </a:txBody>
                  <a:tcPr marL="16497" marR="16497" marT="0" marB="0"/>
                </a:tc>
                <a:tc>
                  <a:txBody>
                    <a:bodyPr/>
                    <a:lstStyle/>
                    <a:p>
                      <a:pPr marL="0" marR="0" algn="r">
                        <a:spcBef>
                          <a:spcPts val="0"/>
                        </a:spcBef>
                        <a:spcAft>
                          <a:spcPts val="0"/>
                        </a:spcAft>
                      </a:pPr>
                      <a:r>
                        <a:rPr lang="en-US" sz="1700" dirty="0">
                          <a:effectLst/>
                        </a:rPr>
                        <a:t>Low Adversity</a:t>
                      </a:r>
                      <a:endParaRPr lang="en-US" sz="1700" dirty="0">
                        <a:effectLst/>
                        <a:latin typeface="Calibri" panose="020F0502020204030204" pitchFamily="34" charset="0"/>
                        <a:ea typeface="Calibri" panose="020F0502020204030204" pitchFamily="34" charset="0"/>
                        <a:cs typeface="Times New Roman" panose="02020603050405020304" pitchFamily="18" charset="0"/>
                      </a:endParaRPr>
                    </a:p>
                  </a:txBody>
                  <a:tcPr marL="16497" marR="16497" marT="0" marB="0"/>
                </a:tc>
                <a:tc>
                  <a:txBody>
                    <a:bodyPr/>
                    <a:lstStyle/>
                    <a:p>
                      <a:pPr marL="0" marR="0" algn="r">
                        <a:spcBef>
                          <a:spcPts val="0"/>
                        </a:spcBef>
                        <a:spcAft>
                          <a:spcPts val="0"/>
                        </a:spcAft>
                      </a:pPr>
                      <a:r>
                        <a:rPr lang="en-US" sz="1700" dirty="0">
                          <a:effectLst/>
                        </a:rPr>
                        <a:t>Moderate Adversity</a:t>
                      </a:r>
                      <a:endParaRPr lang="en-US" sz="1700" dirty="0">
                        <a:effectLst/>
                        <a:latin typeface="Calibri" panose="020F0502020204030204" pitchFamily="34" charset="0"/>
                        <a:ea typeface="Calibri" panose="020F0502020204030204" pitchFamily="34" charset="0"/>
                        <a:cs typeface="Times New Roman" panose="02020603050405020304" pitchFamily="18" charset="0"/>
                      </a:endParaRPr>
                    </a:p>
                  </a:txBody>
                  <a:tcPr marL="16497" marR="16497" marT="0" marB="0"/>
                </a:tc>
                <a:extLst>
                  <a:ext uri="{0D108BD9-81ED-4DB2-BD59-A6C34878D82A}">
                    <a16:rowId xmlns:a16="http://schemas.microsoft.com/office/drawing/2014/main" val="3261100697"/>
                  </a:ext>
                </a:extLst>
              </a:tr>
              <a:tr h="269519">
                <a:tc>
                  <a:txBody>
                    <a:bodyPr/>
                    <a:lstStyle/>
                    <a:p>
                      <a:pPr marL="0" marR="0">
                        <a:spcBef>
                          <a:spcPts val="0"/>
                        </a:spcBef>
                        <a:spcAft>
                          <a:spcPts val="0"/>
                        </a:spcAft>
                      </a:pPr>
                      <a:r>
                        <a:rPr lang="en-US" sz="1500" dirty="0">
                          <a:effectLst/>
                        </a:rPr>
                        <a:t>Public Health Insurance</a:t>
                      </a:r>
                      <a:endParaRPr lang="en-US" sz="1500" dirty="0">
                        <a:effectLst/>
                        <a:latin typeface="Calibri" panose="020F0502020204030204" pitchFamily="34" charset="0"/>
                        <a:ea typeface="Calibri" panose="020F0502020204030204" pitchFamily="34" charset="0"/>
                        <a:cs typeface="Times New Roman" panose="02020603050405020304" pitchFamily="18" charset="0"/>
                      </a:endParaRPr>
                    </a:p>
                  </a:txBody>
                  <a:tcPr marL="16497" marR="16497" marT="0" marB="0"/>
                </a:tc>
                <a:tc>
                  <a:txBody>
                    <a:bodyPr/>
                    <a:lstStyle/>
                    <a:p>
                      <a:pPr marL="0" marR="0" algn="r">
                        <a:spcBef>
                          <a:spcPts val="0"/>
                        </a:spcBef>
                        <a:spcAft>
                          <a:spcPts val="0"/>
                        </a:spcAft>
                      </a:pPr>
                      <a:r>
                        <a:rPr lang="en-US" sz="1500">
                          <a:effectLst/>
                        </a:rPr>
                        <a:t>.70</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16497" marR="16497" marT="0" marB="0"/>
                </a:tc>
                <a:tc>
                  <a:txBody>
                    <a:bodyPr/>
                    <a:lstStyle/>
                    <a:p>
                      <a:pPr marL="0" marR="0" algn="r">
                        <a:spcBef>
                          <a:spcPts val="0"/>
                        </a:spcBef>
                        <a:spcAft>
                          <a:spcPts val="0"/>
                        </a:spcAft>
                      </a:pPr>
                      <a:r>
                        <a:rPr lang="en-US" sz="1500">
                          <a:effectLst/>
                        </a:rPr>
                        <a:t>.09</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16497" marR="16497" marT="0" marB="0"/>
                </a:tc>
                <a:tc>
                  <a:txBody>
                    <a:bodyPr/>
                    <a:lstStyle/>
                    <a:p>
                      <a:pPr marL="0" marR="0" algn="r">
                        <a:spcBef>
                          <a:spcPts val="0"/>
                        </a:spcBef>
                        <a:spcAft>
                          <a:spcPts val="0"/>
                        </a:spcAft>
                      </a:pPr>
                      <a:r>
                        <a:rPr lang="en-US" sz="1500">
                          <a:effectLst/>
                        </a:rPr>
                        <a:t>.20</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16497" marR="16497" marT="0" marB="0"/>
                </a:tc>
                <a:extLst>
                  <a:ext uri="{0D108BD9-81ED-4DB2-BD59-A6C34878D82A}">
                    <a16:rowId xmlns:a16="http://schemas.microsoft.com/office/drawing/2014/main" val="4133373581"/>
                  </a:ext>
                </a:extLst>
              </a:tr>
              <a:tr h="269519">
                <a:tc>
                  <a:txBody>
                    <a:bodyPr/>
                    <a:lstStyle/>
                    <a:p>
                      <a:pPr marL="0" marR="0">
                        <a:spcBef>
                          <a:spcPts val="0"/>
                        </a:spcBef>
                        <a:spcAft>
                          <a:spcPts val="0"/>
                        </a:spcAft>
                      </a:pPr>
                      <a:r>
                        <a:rPr lang="en-US" sz="1500">
                          <a:effectLst/>
                        </a:rPr>
                        <a:t>Lives in Public Housing</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16497" marR="16497" marT="0" marB="0"/>
                </a:tc>
                <a:tc>
                  <a:txBody>
                    <a:bodyPr/>
                    <a:lstStyle/>
                    <a:p>
                      <a:pPr marL="0" marR="0" algn="r">
                        <a:spcBef>
                          <a:spcPts val="0"/>
                        </a:spcBef>
                        <a:spcAft>
                          <a:spcPts val="0"/>
                        </a:spcAft>
                      </a:pPr>
                      <a:r>
                        <a:rPr lang="en-US" sz="1500">
                          <a:effectLst/>
                        </a:rPr>
                        <a:t>.23</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16497" marR="16497" marT="0" marB="0"/>
                </a:tc>
                <a:tc>
                  <a:txBody>
                    <a:bodyPr/>
                    <a:lstStyle/>
                    <a:p>
                      <a:pPr marL="0" marR="0" algn="r">
                        <a:spcBef>
                          <a:spcPts val="0"/>
                        </a:spcBef>
                        <a:spcAft>
                          <a:spcPts val="0"/>
                        </a:spcAft>
                      </a:pPr>
                      <a:r>
                        <a:rPr lang="en-US" sz="1500">
                          <a:effectLst/>
                        </a:rPr>
                        <a:t>.09</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16497" marR="16497" marT="0" marB="0"/>
                </a:tc>
                <a:tc>
                  <a:txBody>
                    <a:bodyPr/>
                    <a:lstStyle/>
                    <a:p>
                      <a:pPr marL="0" marR="0" algn="r">
                        <a:spcBef>
                          <a:spcPts val="0"/>
                        </a:spcBef>
                        <a:spcAft>
                          <a:spcPts val="0"/>
                        </a:spcAft>
                      </a:pPr>
                      <a:r>
                        <a:rPr lang="en-US" sz="1500">
                          <a:effectLst/>
                        </a:rPr>
                        <a:t>.02</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16497" marR="16497" marT="0" marB="0"/>
                </a:tc>
                <a:extLst>
                  <a:ext uri="{0D108BD9-81ED-4DB2-BD59-A6C34878D82A}">
                    <a16:rowId xmlns:a16="http://schemas.microsoft.com/office/drawing/2014/main" val="1883271961"/>
                  </a:ext>
                </a:extLst>
              </a:tr>
              <a:tr h="269519">
                <a:tc>
                  <a:txBody>
                    <a:bodyPr/>
                    <a:lstStyle/>
                    <a:p>
                      <a:pPr marL="0" marR="0">
                        <a:spcBef>
                          <a:spcPts val="0"/>
                        </a:spcBef>
                        <a:spcAft>
                          <a:spcPts val="0"/>
                        </a:spcAft>
                      </a:pPr>
                      <a:r>
                        <a:rPr lang="en-US" sz="1500">
                          <a:effectLst/>
                        </a:rPr>
                        <a:t>Moved three or more times in the past five years</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16497" marR="16497" marT="0" marB="0"/>
                </a:tc>
                <a:tc>
                  <a:txBody>
                    <a:bodyPr/>
                    <a:lstStyle/>
                    <a:p>
                      <a:pPr marL="0" marR="0" algn="r">
                        <a:spcBef>
                          <a:spcPts val="0"/>
                        </a:spcBef>
                        <a:spcAft>
                          <a:spcPts val="0"/>
                        </a:spcAft>
                      </a:pPr>
                      <a:r>
                        <a:rPr lang="en-US" sz="1500">
                          <a:effectLst/>
                        </a:rPr>
                        <a:t>.12</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16497" marR="16497" marT="0" marB="0"/>
                </a:tc>
                <a:tc>
                  <a:txBody>
                    <a:bodyPr/>
                    <a:lstStyle/>
                    <a:p>
                      <a:pPr marL="0" marR="0" algn="r">
                        <a:spcBef>
                          <a:spcPts val="0"/>
                        </a:spcBef>
                        <a:spcAft>
                          <a:spcPts val="0"/>
                        </a:spcAft>
                      </a:pPr>
                      <a:r>
                        <a:rPr lang="en-US" sz="1500">
                          <a:effectLst/>
                        </a:rPr>
                        <a:t>.09</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16497" marR="16497" marT="0" marB="0"/>
                </a:tc>
                <a:tc>
                  <a:txBody>
                    <a:bodyPr/>
                    <a:lstStyle/>
                    <a:p>
                      <a:pPr marL="0" marR="0" algn="r">
                        <a:spcBef>
                          <a:spcPts val="0"/>
                        </a:spcBef>
                        <a:spcAft>
                          <a:spcPts val="0"/>
                        </a:spcAft>
                      </a:pPr>
                      <a:r>
                        <a:rPr lang="en-US" sz="1500">
                          <a:effectLst/>
                        </a:rPr>
                        <a:t>.02</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16497" marR="16497" marT="0" marB="0"/>
                </a:tc>
                <a:extLst>
                  <a:ext uri="{0D108BD9-81ED-4DB2-BD59-A6C34878D82A}">
                    <a16:rowId xmlns:a16="http://schemas.microsoft.com/office/drawing/2014/main" val="2294907571"/>
                  </a:ext>
                </a:extLst>
              </a:tr>
              <a:tr h="269519">
                <a:tc>
                  <a:txBody>
                    <a:bodyPr/>
                    <a:lstStyle/>
                    <a:p>
                      <a:pPr marL="0" marR="0">
                        <a:spcBef>
                          <a:spcPts val="0"/>
                        </a:spcBef>
                        <a:spcAft>
                          <a:spcPts val="0"/>
                        </a:spcAft>
                      </a:pPr>
                      <a:r>
                        <a:rPr lang="en-US" sz="1500" dirty="0">
                          <a:effectLst/>
                        </a:rPr>
                        <a:t>Poverty (Lives &lt;= 200% below poverty line)</a:t>
                      </a:r>
                      <a:endParaRPr lang="en-US" sz="1500" dirty="0">
                        <a:effectLst/>
                        <a:latin typeface="Calibri" panose="020F0502020204030204" pitchFamily="34" charset="0"/>
                        <a:ea typeface="Calibri" panose="020F0502020204030204" pitchFamily="34" charset="0"/>
                        <a:cs typeface="Times New Roman" panose="02020603050405020304" pitchFamily="18" charset="0"/>
                      </a:endParaRPr>
                    </a:p>
                  </a:txBody>
                  <a:tcPr marL="16497" marR="16497" marT="0" marB="0"/>
                </a:tc>
                <a:tc>
                  <a:txBody>
                    <a:bodyPr/>
                    <a:lstStyle/>
                    <a:p>
                      <a:pPr marL="0" marR="0" algn="r">
                        <a:spcBef>
                          <a:spcPts val="0"/>
                        </a:spcBef>
                        <a:spcAft>
                          <a:spcPts val="0"/>
                        </a:spcAft>
                      </a:pPr>
                      <a:r>
                        <a:rPr lang="en-US" sz="1500">
                          <a:effectLst/>
                        </a:rPr>
                        <a:t>.67</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16497" marR="16497" marT="0" marB="0"/>
                </a:tc>
                <a:tc>
                  <a:txBody>
                    <a:bodyPr/>
                    <a:lstStyle/>
                    <a:p>
                      <a:pPr marL="0" marR="0" algn="r">
                        <a:spcBef>
                          <a:spcPts val="0"/>
                        </a:spcBef>
                        <a:spcAft>
                          <a:spcPts val="0"/>
                        </a:spcAft>
                      </a:pPr>
                      <a:r>
                        <a:rPr lang="en-US" sz="1500">
                          <a:effectLst/>
                        </a:rPr>
                        <a:t>.01</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16497" marR="16497" marT="0" marB="0"/>
                </a:tc>
                <a:tc>
                  <a:txBody>
                    <a:bodyPr/>
                    <a:lstStyle/>
                    <a:p>
                      <a:pPr marL="0" marR="0" algn="r">
                        <a:spcBef>
                          <a:spcPts val="0"/>
                        </a:spcBef>
                        <a:spcAft>
                          <a:spcPts val="0"/>
                        </a:spcAft>
                      </a:pPr>
                      <a:r>
                        <a:rPr lang="en-US" sz="1500">
                          <a:effectLst/>
                        </a:rPr>
                        <a:t>.08</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16497" marR="16497" marT="0" marB="0"/>
                </a:tc>
                <a:extLst>
                  <a:ext uri="{0D108BD9-81ED-4DB2-BD59-A6C34878D82A}">
                    <a16:rowId xmlns:a16="http://schemas.microsoft.com/office/drawing/2014/main" val="260172781"/>
                  </a:ext>
                </a:extLst>
              </a:tr>
              <a:tr h="309156">
                <a:tc>
                  <a:txBody>
                    <a:bodyPr/>
                    <a:lstStyle/>
                    <a:p>
                      <a:pPr marL="0" marR="0">
                        <a:spcBef>
                          <a:spcPts val="0"/>
                        </a:spcBef>
                        <a:spcAft>
                          <a:spcPts val="0"/>
                        </a:spcAft>
                      </a:pPr>
                      <a:r>
                        <a:rPr lang="en-US" sz="1500" dirty="0">
                          <a:effectLst/>
                        </a:rPr>
                        <a:t>Living with someone with a long-term physical, mental or emotional disability</a:t>
                      </a:r>
                      <a:endParaRPr lang="en-US" sz="1500" dirty="0">
                        <a:effectLst/>
                        <a:latin typeface="Calibri" panose="020F0502020204030204" pitchFamily="34" charset="0"/>
                        <a:ea typeface="Calibri" panose="020F0502020204030204" pitchFamily="34" charset="0"/>
                        <a:cs typeface="Times New Roman" panose="02020603050405020304" pitchFamily="18" charset="0"/>
                      </a:endParaRPr>
                    </a:p>
                  </a:txBody>
                  <a:tcPr marL="16497" marR="16497" marT="0" marB="0"/>
                </a:tc>
                <a:tc>
                  <a:txBody>
                    <a:bodyPr/>
                    <a:lstStyle/>
                    <a:p>
                      <a:pPr marL="0" marR="0" algn="r">
                        <a:spcBef>
                          <a:spcPts val="0"/>
                        </a:spcBef>
                        <a:spcAft>
                          <a:spcPts val="0"/>
                        </a:spcAft>
                      </a:pPr>
                      <a:r>
                        <a:rPr lang="en-US" sz="1500">
                          <a:effectLst/>
                        </a:rPr>
                        <a:t>.12</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16497" marR="16497" marT="0" marB="0"/>
                </a:tc>
                <a:tc>
                  <a:txBody>
                    <a:bodyPr/>
                    <a:lstStyle/>
                    <a:p>
                      <a:pPr marL="0" marR="0" algn="r">
                        <a:spcBef>
                          <a:spcPts val="0"/>
                        </a:spcBef>
                        <a:spcAft>
                          <a:spcPts val="0"/>
                        </a:spcAft>
                      </a:pPr>
                      <a:r>
                        <a:rPr lang="en-US" sz="1500" dirty="0">
                          <a:effectLst/>
                        </a:rPr>
                        <a:t>.09</a:t>
                      </a:r>
                      <a:endParaRPr lang="en-US" sz="1500" dirty="0">
                        <a:effectLst/>
                        <a:latin typeface="Calibri" panose="020F0502020204030204" pitchFamily="34" charset="0"/>
                        <a:ea typeface="Calibri" panose="020F0502020204030204" pitchFamily="34" charset="0"/>
                        <a:cs typeface="Times New Roman" panose="02020603050405020304" pitchFamily="18" charset="0"/>
                      </a:endParaRPr>
                    </a:p>
                  </a:txBody>
                  <a:tcPr marL="16497" marR="16497" marT="0" marB="0"/>
                </a:tc>
                <a:tc>
                  <a:txBody>
                    <a:bodyPr/>
                    <a:lstStyle/>
                    <a:p>
                      <a:pPr marL="0" marR="0" algn="r">
                        <a:spcBef>
                          <a:spcPts val="0"/>
                        </a:spcBef>
                        <a:spcAft>
                          <a:spcPts val="0"/>
                        </a:spcAft>
                      </a:pPr>
                      <a:r>
                        <a:rPr lang="en-US" sz="1500">
                          <a:effectLst/>
                        </a:rPr>
                        <a:t>.01</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16497" marR="16497" marT="0" marB="0"/>
                </a:tc>
                <a:extLst>
                  <a:ext uri="{0D108BD9-81ED-4DB2-BD59-A6C34878D82A}">
                    <a16:rowId xmlns:a16="http://schemas.microsoft.com/office/drawing/2014/main" val="1099932062"/>
                  </a:ext>
                </a:extLst>
              </a:tr>
              <a:tr h="236784">
                <a:tc>
                  <a:txBody>
                    <a:bodyPr/>
                    <a:lstStyle/>
                    <a:p>
                      <a:pPr marL="0" marR="0">
                        <a:spcBef>
                          <a:spcPts val="0"/>
                        </a:spcBef>
                        <a:spcAft>
                          <a:spcPts val="0"/>
                        </a:spcAft>
                      </a:pPr>
                      <a:r>
                        <a:rPr lang="en-US" sz="1500" dirty="0">
                          <a:effectLst/>
                        </a:rPr>
                        <a:t>Living with someone incarcerated or in the adult or juvenile justice system</a:t>
                      </a:r>
                      <a:endParaRPr lang="en-US" sz="1500" dirty="0">
                        <a:effectLst/>
                        <a:latin typeface="Calibri" panose="020F0502020204030204" pitchFamily="34" charset="0"/>
                        <a:ea typeface="Calibri" panose="020F0502020204030204" pitchFamily="34" charset="0"/>
                        <a:cs typeface="Times New Roman" panose="02020603050405020304" pitchFamily="18" charset="0"/>
                      </a:endParaRPr>
                    </a:p>
                  </a:txBody>
                  <a:tcPr marL="16497" marR="16497" marT="0" marB="0"/>
                </a:tc>
                <a:tc>
                  <a:txBody>
                    <a:bodyPr/>
                    <a:lstStyle/>
                    <a:p>
                      <a:pPr marL="0" marR="0" algn="r">
                        <a:spcBef>
                          <a:spcPts val="0"/>
                        </a:spcBef>
                        <a:spcAft>
                          <a:spcPts val="0"/>
                        </a:spcAft>
                      </a:pPr>
                      <a:r>
                        <a:rPr lang="en-US" sz="1500">
                          <a:effectLst/>
                        </a:rPr>
                        <a:t>.01</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16497" marR="16497" marT="0" marB="0"/>
                </a:tc>
                <a:tc>
                  <a:txBody>
                    <a:bodyPr/>
                    <a:lstStyle/>
                    <a:p>
                      <a:pPr marL="0" marR="0" algn="r">
                        <a:spcBef>
                          <a:spcPts val="0"/>
                        </a:spcBef>
                        <a:spcAft>
                          <a:spcPts val="0"/>
                        </a:spcAft>
                      </a:pPr>
                      <a:r>
                        <a:rPr lang="en-US" sz="1500">
                          <a:effectLst/>
                        </a:rPr>
                        <a:t>.03</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16497" marR="16497" marT="0" marB="0"/>
                </a:tc>
                <a:tc>
                  <a:txBody>
                    <a:bodyPr/>
                    <a:lstStyle/>
                    <a:p>
                      <a:pPr marL="0" marR="0" algn="r">
                        <a:spcBef>
                          <a:spcPts val="0"/>
                        </a:spcBef>
                        <a:spcAft>
                          <a:spcPts val="0"/>
                        </a:spcAft>
                      </a:pPr>
                      <a:r>
                        <a:rPr lang="en-US" sz="1500">
                          <a:effectLst/>
                        </a:rPr>
                        <a:t>.02</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16497" marR="16497" marT="0" marB="0"/>
                </a:tc>
                <a:extLst>
                  <a:ext uri="{0D108BD9-81ED-4DB2-BD59-A6C34878D82A}">
                    <a16:rowId xmlns:a16="http://schemas.microsoft.com/office/drawing/2014/main" val="807468033"/>
                  </a:ext>
                </a:extLst>
              </a:tr>
              <a:tr h="269519">
                <a:tc>
                  <a:txBody>
                    <a:bodyPr/>
                    <a:lstStyle/>
                    <a:p>
                      <a:pPr marL="0" marR="0">
                        <a:spcBef>
                          <a:spcPts val="0"/>
                        </a:spcBef>
                        <a:spcAft>
                          <a:spcPts val="0"/>
                        </a:spcAft>
                      </a:pPr>
                      <a:r>
                        <a:rPr lang="en-US" sz="1500" dirty="0">
                          <a:effectLst/>
                        </a:rPr>
                        <a:t>Lives in overcrowded housing (&gt;=1.5 persons/room)</a:t>
                      </a:r>
                      <a:endParaRPr lang="en-US" sz="1500" dirty="0">
                        <a:effectLst/>
                        <a:latin typeface="Calibri" panose="020F0502020204030204" pitchFamily="34" charset="0"/>
                        <a:ea typeface="Calibri" panose="020F0502020204030204" pitchFamily="34" charset="0"/>
                        <a:cs typeface="Times New Roman" panose="02020603050405020304" pitchFamily="18" charset="0"/>
                      </a:endParaRPr>
                    </a:p>
                  </a:txBody>
                  <a:tcPr marL="16497" marR="16497" marT="0" marB="0"/>
                </a:tc>
                <a:tc>
                  <a:txBody>
                    <a:bodyPr/>
                    <a:lstStyle/>
                    <a:p>
                      <a:pPr marL="0" marR="0" algn="r">
                        <a:spcBef>
                          <a:spcPts val="0"/>
                        </a:spcBef>
                        <a:spcAft>
                          <a:spcPts val="0"/>
                        </a:spcAft>
                      </a:pPr>
                      <a:r>
                        <a:rPr lang="en-US" sz="1500" dirty="0">
                          <a:effectLst/>
                        </a:rPr>
                        <a:t>.64</a:t>
                      </a:r>
                      <a:endParaRPr lang="en-US" sz="1500" dirty="0">
                        <a:effectLst/>
                        <a:latin typeface="Calibri" panose="020F0502020204030204" pitchFamily="34" charset="0"/>
                        <a:ea typeface="Calibri" panose="020F0502020204030204" pitchFamily="34" charset="0"/>
                        <a:cs typeface="Times New Roman" panose="02020603050405020304" pitchFamily="18" charset="0"/>
                      </a:endParaRPr>
                    </a:p>
                  </a:txBody>
                  <a:tcPr marL="16497" marR="16497" marT="0" marB="0"/>
                </a:tc>
                <a:tc>
                  <a:txBody>
                    <a:bodyPr/>
                    <a:lstStyle/>
                    <a:p>
                      <a:pPr marL="0" marR="0" algn="r">
                        <a:spcBef>
                          <a:spcPts val="0"/>
                        </a:spcBef>
                        <a:spcAft>
                          <a:spcPts val="0"/>
                        </a:spcAft>
                      </a:pPr>
                      <a:r>
                        <a:rPr lang="en-US" sz="1500">
                          <a:effectLst/>
                        </a:rPr>
                        <a:t>.10</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16497" marR="16497" marT="0" marB="0"/>
                </a:tc>
                <a:tc>
                  <a:txBody>
                    <a:bodyPr/>
                    <a:lstStyle/>
                    <a:p>
                      <a:pPr marL="0" marR="0" algn="r">
                        <a:spcBef>
                          <a:spcPts val="0"/>
                        </a:spcBef>
                        <a:spcAft>
                          <a:spcPts val="0"/>
                        </a:spcAft>
                      </a:pPr>
                      <a:r>
                        <a:rPr lang="en-US" sz="1500">
                          <a:effectLst/>
                        </a:rPr>
                        <a:t>.01</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16497" marR="16497" marT="0" marB="0"/>
                </a:tc>
                <a:extLst>
                  <a:ext uri="{0D108BD9-81ED-4DB2-BD59-A6C34878D82A}">
                    <a16:rowId xmlns:a16="http://schemas.microsoft.com/office/drawing/2014/main" val="2733221734"/>
                  </a:ext>
                </a:extLst>
              </a:tr>
              <a:tr h="269519">
                <a:tc>
                  <a:txBody>
                    <a:bodyPr/>
                    <a:lstStyle/>
                    <a:p>
                      <a:pPr marL="0" marR="0">
                        <a:spcBef>
                          <a:spcPts val="0"/>
                        </a:spcBef>
                        <a:spcAft>
                          <a:spcPts val="0"/>
                        </a:spcAft>
                      </a:pPr>
                      <a:r>
                        <a:rPr lang="en-US" sz="1500" dirty="0">
                          <a:effectLst/>
                        </a:rPr>
                        <a:t>Lives in an Unsafe Neighborhood</a:t>
                      </a:r>
                      <a:endParaRPr lang="en-US" sz="1500" dirty="0">
                        <a:effectLst/>
                        <a:latin typeface="Calibri" panose="020F0502020204030204" pitchFamily="34" charset="0"/>
                        <a:ea typeface="Calibri" panose="020F0502020204030204" pitchFamily="34" charset="0"/>
                        <a:cs typeface="Times New Roman" panose="02020603050405020304" pitchFamily="18" charset="0"/>
                      </a:endParaRPr>
                    </a:p>
                  </a:txBody>
                  <a:tcPr marL="16497" marR="16497" marT="0" marB="0"/>
                </a:tc>
                <a:tc>
                  <a:txBody>
                    <a:bodyPr/>
                    <a:lstStyle/>
                    <a:p>
                      <a:pPr marL="0" marR="0" algn="r">
                        <a:spcBef>
                          <a:spcPts val="0"/>
                        </a:spcBef>
                        <a:spcAft>
                          <a:spcPts val="0"/>
                        </a:spcAft>
                      </a:pPr>
                      <a:r>
                        <a:rPr lang="en-US" sz="1500">
                          <a:effectLst/>
                        </a:rPr>
                        <a:t>.35</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16497" marR="16497" marT="0" marB="0"/>
                </a:tc>
                <a:tc>
                  <a:txBody>
                    <a:bodyPr/>
                    <a:lstStyle/>
                    <a:p>
                      <a:pPr marL="0" marR="0" algn="r">
                        <a:spcBef>
                          <a:spcPts val="0"/>
                        </a:spcBef>
                        <a:spcAft>
                          <a:spcPts val="0"/>
                        </a:spcAft>
                      </a:pPr>
                      <a:r>
                        <a:rPr lang="en-US" sz="1500">
                          <a:effectLst/>
                        </a:rPr>
                        <a:t>.18</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16497" marR="16497" marT="0" marB="0"/>
                </a:tc>
                <a:tc>
                  <a:txBody>
                    <a:bodyPr/>
                    <a:lstStyle/>
                    <a:p>
                      <a:pPr marL="0" marR="0" algn="r">
                        <a:spcBef>
                          <a:spcPts val="0"/>
                        </a:spcBef>
                        <a:spcAft>
                          <a:spcPts val="0"/>
                        </a:spcAft>
                      </a:pPr>
                      <a:r>
                        <a:rPr lang="en-US" sz="1500">
                          <a:effectLst/>
                        </a:rPr>
                        <a:t>.21</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16497" marR="16497" marT="0" marB="0"/>
                </a:tc>
                <a:extLst>
                  <a:ext uri="{0D108BD9-81ED-4DB2-BD59-A6C34878D82A}">
                    <a16:rowId xmlns:a16="http://schemas.microsoft.com/office/drawing/2014/main" val="1496095532"/>
                  </a:ext>
                </a:extLst>
              </a:tr>
              <a:tr h="269519">
                <a:tc>
                  <a:txBody>
                    <a:bodyPr/>
                    <a:lstStyle/>
                    <a:p>
                      <a:pPr marL="0" marR="0">
                        <a:spcBef>
                          <a:spcPts val="0"/>
                        </a:spcBef>
                        <a:spcAft>
                          <a:spcPts val="0"/>
                        </a:spcAft>
                      </a:pPr>
                      <a:r>
                        <a:rPr lang="en-US" sz="1500" dirty="0">
                          <a:effectLst/>
                        </a:rPr>
                        <a:t>Lives in a family that is food insecure</a:t>
                      </a:r>
                      <a:endParaRPr lang="en-US" sz="1500" dirty="0">
                        <a:effectLst/>
                        <a:latin typeface="Calibri" panose="020F0502020204030204" pitchFamily="34" charset="0"/>
                        <a:ea typeface="Calibri" panose="020F0502020204030204" pitchFamily="34" charset="0"/>
                        <a:cs typeface="Times New Roman" panose="02020603050405020304" pitchFamily="18" charset="0"/>
                      </a:endParaRPr>
                    </a:p>
                  </a:txBody>
                  <a:tcPr marL="16497" marR="16497" marT="0" marB="0"/>
                </a:tc>
                <a:tc>
                  <a:txBody>
                    <a:bodyPr/>
                    <a:lstStyle/>
                    <a:p>
                      <a:pPr marL="0" marR="0" algn="r">
                        <a:spcBef>
                          <a:spcPts val="0"/>
                        </a:spcBef>
                        <a:spcAft>
                          <a:spcPts val="0"/>
                        </a:spcAft>
                      </a:pPr>
                      <a:r>
                        <a:rPr lang="en-US" sz="1500">
                          <a:effectLst/>
                        </a:rPr>
                        <a:t>.82</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16497" marR="16497" marT="0" marB="0"/>
                </a:tc>
                <a:tc>
                  <a:txBody>
                    <a:bodyPr/>
                    <a:lstStyle/>
                    <a:p>
                      <a:pPr marL="0" marR="0" algn="r">
                        <a:spcBef>
                          <a:spcPts val="0"/>
                        </a:spcBef>
                        <a:spcAft>
                          <a:spcPts val="0"/>
                        </a:spcAft>
                      </a:pPr>
                      <a:r>
                        <a:rPr lang="en-US" sz="1500">
                          <a:effectLst/>
                        </a:rPr>
                        <a:t>.00</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16497" marR="16497" marT="0" marB="0"/>
                </a:tc>
                <a:tc>
                  <a:txBody>
                    <a:bodyPr/>
                    <a:lstStyle/>
                    <a:p>
                      <a:pPr marL="0" marR="0" algn="r">
                        <a:spcBef>
                          <a:spcPts val="0"/>
                        </a:spcBef>
                        <a:spcAft>
                          <a:spcPts val="0"/>
                        </a:spcAft>
                      </a:pPr>
                      <a:r>
                        <a:rPr lang="en-US" sz="1500">
                          <a:effectLst/>
                        </a:rPr>
                        <a:t>.01</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16497" marR="16497" marT="0" marB="0"/>
                </a:tc>
                <a:extLst>
                  <a:ext uri="{0D108BD9-81ED-4DB2-BD59-A6C34878D82A}">
                    <a16:rowId xmlns:a16="http://schemas.microsoft.com/office/drawing/2014/main" val="2466393863"/>
                  </a:ext>
                </a:extLst>
              </a:tr>
              <a:tr h="269519">
                <a:tc>
                  <a:txBody>
                    <a:bodyPr/>
                    <a:lstStyle/>
                    <a:p>
                      <a:pPr marL="0" marR="0">
                        <a:spcBef>
                          <a:spcPts val="0"/>
                        </a:spcBef>
                        <a:spcAft>
                          <a:spcPts val="0"/>
                        </a:spcAft>
                      </a:pPr>
                      <a:r>
                        <a:rPr lang="en-US" sz="1500" dirty="0">
                          <a:effectLst/>
                        </a:rPr>
                        <a:t>Lives in a family that lacks secure housing</a:t>
                      </a:r>
                      <a:endParaRPr lang="en-US" sz="1500" dirty="0">
                        <a:effectLst/>
                        <a:latin typeface="Calibri" panose="020F0502020204030204" pitchFamily="34" charset="0"/>
                        <a:ea typeface="Calibri" panose="020F0502020204030204" pitchFamily="34" charset="0"/>
                        <a:cs typeface="Times New Roman" panose="02020603050405020304" pitchFamily="18" charset="0"/>
                      </a:endParaRPr>
                    </a:p>
                  </a:txBody>
                  <a:tcPr marL="16497" marR="16497" marT="0" marB="0"/>
                </a:tc>
                <a:tc>
                  <a:txBody>
                    <a:bodyPr/>
                    <a:lstStyle/>
                    <a:p>
                      <a:pPr marL="0" marR="0" algn="r">
                        <a:spcBef>
                          <a:spcPts val="0"/>
                        </a:spcBef>
                        <a:spcAft>
                          <a:spcPts val="0"/>
                        </a:spcAft>
                      </a:pPr>
                      <a:r>
                        <a:rPr lang="en-US" sz="1500">
                          <a:effectLst/>
                        </a:rPr>
                        <a:t>.28</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16497" marR="16497" marT="0" marB="0"/>
                </a:tc>
                <a:tc>
                  <a:txBody>
                    <a:bodyPr/>
                    <a:lstStyle/>
                    <a:p>
                      <a:pPr marL="0" marR="0" algn="r">
                        <a:spcBef>
                          <a:spcPts val="0"/>
                        </a:spcBef>
                        <a:spcAft>
                          <a:spcPts val="0"/>
                        </a:spcAft>
                      </a:pPr>
                      <a:r>
                        <a:rPr lang="en-US" sz="1500">
                          <a:effectLst/>
                        </a:rPr>
                        <a:t>.05</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16497" marR="16497" marT="0" marB="0"/>
                </a:tc>
                <a:tc>
                  <a:txBody>
                    <a:bodyPr/>
                    <a:lstStyle/>
                    <a:p>
                      <a:pPr marL="0" marR="0" algn="r">
                        <a:spcBef>
                          <a:spcPts val="0"/>
                        </a:spcBef>
                        <a:spcAft>
                          <a:spcPts val="0"/>
                        </a:spcAft>
                      </a:pPr>
                      <a:r>
                        <a:rPr lang="en-US" sz="1500">
                          <a:effectLst/>
                        </a:rPr>
                        <a:t>.25</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16497" marR="16497" marT="0" marB="0"/>
                </a:tc>
                <a:extLst>
                  <a:ext uri="{0D108BD9-81ED-4DB2-BD59-A6C34878D82A}">
                    <a16:rowId xmlns:a16="http://schemas.microsoft.com/office/drawing/2014/main" val="1819194869"/>
                  </a:ext>
                </a:extLst>
              </a:tr>
              <a:tr h="501863">
                <a:tc>
                  <a:txBody>
                    <a:bodyPr/>
                    <a:lstStyle/>
                    <a:p>
                      <a:pPr marL="0" marR="0">
                        <a:spcBef>
                          <a:spcPts val="0"/>
                        </a:spcBef>
                        <a:spcAft>
                          <a:spcPts val="0"/>
                        </a:spcAft>
                      </a:pPr>
                      <a:r>
                        <a:rPr lang="en-US" sz="1500">
                          <a:effectLst/>
                        </a:rPr>
                        <a:t>There is a playground, park or other natural outdoor space within walking distance of my home</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16497" marR="16497" marT="0" marB="0"/>
                </a:tc>
                <a:tc>
                  <a:txBody>
                    <a:bodyPr/>
                    <a:lstStyle/>
                    <a:p>
                      <a:pPr marL="0" marR="0" algn="r">
                        <a:spcBef>
                          <a:spcPts val="0"/>
                        </a:spcBef>
                        <a:spcAft>
                          <a:spcPts val="0"/>
                        </a:spcAft>
                      </a:pPr>
                      <a:r>
                        <a:rPr lang="en-US" sz="1500">
                          <a:effectLst/>
                        </a:rPr>
                        <a:t>.66</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16497" marR="16497" marT="0" marB="0"/>
                </a:tc>
                <a:tc>
                  <a:txBody>
                    <a:bodyPr/>
                    <a:lstStyle/>
                    <a:p>
                      <a:pPr marL="0" marR="0" algn="r">
                        <a:spcBef>
                          <a:spcPts val="0"/>
                        </a:spcBef>
                        <a:spcAft>
                          <a:spcPts val="0"/>
                        </a:spcAft>
                      </a:pPr>
                      <a:r>
                        <a:rPr lang="en-US" sz="1500">
                          <a:effectLst/>
                        </a:rPr>
                        <a:t>.91</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16497" marR="16497" marT="0" marB="0"/>
                </a:tc>
                <a:tc>
                  <a:txBody>
                    <a:bodyPr/>
                    <a:lstStyle/>
                    <a:p>
                      <a:pPr marL="0" marR="0" algn="r">
                        <a:spcBef>
                          <a:spcPts val="0"/>
                        </a:spcBef>
                        <a:spcAft>
                          <a:spcPts val="0"/>
                        </a:spcAft>
                      </a:pPr>
                      <a:r>
                        <a:rPr lang="en-US" sz="1500">
                          <a:effectLst/>
                        </a:rPr>
                        <a:t>.65</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16497" marR="16497" marT="0" marB="0"/>
                </a:tc>
                <a:extLst>
                  <a:ext uri="{0D108BD9-81ED-4DB2-BD59-A6C34878D82A}">
                    <a16:rowId xmlns:a16="http://schemas.microsoft.com/office/drawing/2014/main" val="3159876655"/>
                  </a:ext>
                </a:extLst>
              </a:tr>
              <a:tr h="270716">
                <a:tc>
                  <a:txBody>
                    <a:bodyPr/>
                    <a:lstStyle/>
                    <a:p>
                      <a:pPr marL="0" marR="0">
                        <a:spcBef>
                          <a:spcPts val="0"/>
                        </a:spcBef>
                        <a:spcAft>
                          <a:spcPts val="0"/>
                        </a:spcAft>
                      </a:pPr>
                      <a:r>
                        <a:rPr lang="en-US" sz="1500" dirty="0">
                          <a:effectLst/>
                        </a:rPr>
                        <a:t>There is a market where I can buy fresh produce within walking distance of my home.</a:t>
                      </a:r>
                      <a:endParaRPr lang="en-US" sz="1500" dirty="0">
                        <a:effectLst/>
                        <a:latin typeface="Calibri" panose="020F0502020204030204" pitchFamily="34" charset="0"/>
                        <a:ea typeface="Calibri" panose="020F0502020204030204" pitchFamily="34" charset="0"/>
                        <a:cs typeface="Times New Roman" panose="02020603050405020304" pitchFamily="18" charset="0"/>
                      </a:endParaRPr>
                    </a:p>
                  </a:txBody>
                  <a:tcPr marL="16497" marR="16497" marT="0" marB="0"/>
                </a:tc>
                <a:tc>
                  <a:txBody>
                    <a:bodyPr/>
                    <a:lstStyle/>
                    <a:p>
                      <a:pPr marL="0" marR="0" algn="r">
                        <a:spcBef>
                          <a:spcPts val="0"/>
                        </a:spcBef>
                        <a:spcAft>
                          <a:spcPts val="0"/>
                        </a:spcAft>
                      </a:pPr>
                      <a:r>
                        <a:rPr lang="en-US" sz="1500">
                          <a:effectLst/>
                        </a:rPr>
                        <a:t>.62</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16497" marR="16497" marT="0" marB="0"/>
                </a:tc>
                <a:tc>
                  <a:txBody>
                    <a:bodyPr/>
                    <a:lstStyle/>
                    <a:p>
                      <a:pPr marL="0" marR="0" algn="r">
                        <a:spcBef>
                          <a:spcPts val="0"/>
                        </a:spcBef>
                        <a:spcAft>
                          <a:spcPts val="0"/>
                        </a:spcAft>
                      </a:pPr>
                      <a:r>
                        <a:rPr lang="en-US" sz="1500">
                          <a:effectLst/>
                        </a:rPr>
                        <a:t>.88</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16497" marR="16497" marT="0" marB="0"/>
                </a:tc>
                <a:tc>
                  <a:txBody>
                    <a:bodyPr/>
                    <a:lstStyle/>
                    <a:p>
                      <a:pPr marL="0" marR="0" algn="r">
                        <a:spcBef>
                          <a:spcPts val="0"/>
                        </a:spcBef>
                        <a:spcAft>
                          <a:spcPts val="0"/>
                        </a:spcAft>
                      </a:pPr>
                      <a:r>
                        <a:rPr lang="en-US" sz="1500" dirty="0">
                          <a:effectLst/>
                        </a:rPr>
                        <a:t>.30</a:t>
                      </a:r>
                      <a:endParaRPr lang="en-US" sz="1500" dirty="0">
                        <a:effectLst/>
                        <a:latin typeface="Calibri" panose="020F0502020204030204" pitchFamily="34" charset="0"/>
                        <a:ea typeface="Calibri" panose="020F0502020204030204" pitchFamily="34" charset="0"/>
                        <a:cs typeface="Times New Roman" panose="02020603050405020304" pitchFamily="18" charset="0"/>
                      </a:endParaRPr>
                    </a:p>
                  </a:txBody>
                  <a:tcPr marL="16497" marR="16497" marT="0" marB="0"/>
                </a:tc>
                <a:extLst>
                  <a:ext uri="{0D108BD9-81ED-4DB2-BD59-A6C34878D82A}">
                    <a16:rowId xmlns:a16="http://schemas.microsoft.com/office/drawing/2014/main" val="20760924"/>
                  </a:ext>
                </a:extLst>
              </a:tr>
            </a:tbl>
          </a:graphicData>
        </a:graphic>
      </p:graphicFrame>
    </p:spTree>
    <p:extLst>
      <p:ext uri="{BB962C8B-B14F-4D97-AF65-F5344CB8AC3E}">
        <p14:creationId xmlns:p14="http://schemas.microsoft.com/office/powerpoint/2010/main" val="78089221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D6FBB9D-1CAA-4D05-AB33-BABDFE17B8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6" name="Rectangle 15">
            <a:extLst>
              <a:ext uri="{FF2B5EF4-FFF2-40B4-BE49-F238E27FC236}">
                <a16:creationId xmlns:a16="http://schemas.microsoft.com/office/drawing/2014/main" id="{04727B71-B4B6-4823-80A1-68C40B475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Rectangle 17">
            <a:extLst>
              <a:ext uri="{FF2B5EF4-FFF2-40B4-BE49-F238E27FC236}">
                <a16:creationId xmlns:a16="http://schemas.microsoft.com/office/drawing/2014/main" id="{79A6DB05-9FB5-4B07-8675-74C23D4FD8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0" name="Rectangle 19">
            <a:extLst>
              <a:ext uri="{FF2B5EF4-FFF2-40B4-BE49-F238E27FC236}">
                <a16:creationId xmlns:a16="http://schemas.microsoft.com/office/drawing/2014/main" id="{0550F5B9-399F-4FAD-AE6C-ED65F9A43A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2" name="Rectangle 21">
            <a:extLst>
              <a:ext uri="{FF2B5EF4-FFF2-40B4-BE49-F238E27FC236}">
                <a16:creationId xmlns:a16="http://schemas.microsoft.com/office/drawing/2014/main" id="{C062E60F-5CD4-4268-8359-8076634680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288350"/>
            <a:ext cx="11167447" cy="2089317"/>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6AA0C23F-4C76-0241-9EB5-51A411E7F4F8}"/>
              </a:ext>
            </a:extLst>
          </p:cNvPr>
          <p:cNvSpPr>
            <a:spLocks noGrp="1"/>
          </p:cNvSpPr>
          <p:nvPr>
            <p:ph type="title"/>
          </p:nvPr>
        </p:nvSpPr>
        <p:spPr>
          <a:xfrm>
            <a:off x="841248" y="510047"/>
            <a:ext cx="3300984" cy="1645920"/>
          </a:xfrm>
        </p:spPr>
        <p:txBody>
          <a:bodyPr vert="horz" lIns="91440" tIns="45720" rIns="91440" bIns="45720" rtlCol="0" anchor="ctr">
            <a:normAutofit/>
          </a:bodyPr>
          <a:lstStyle/>
          <a:p>
            <a:r>
              <a:rPr lang="en-US" sz="2800" dirty="0"/>
              <a:t>ACEs by Zip Code</a:t>
            </a:r>
          </a:p>
        </p:txBody>
      </p:sp>
      <p:sp>
        <p:nvSpPr>
          <p:cNvPr id="24" name="Rectangle 23">
            <a:extLst>
              <a:ext uri="{FF2B5EF4-FFF2-40B4-BE49-F238E27FC236}">
                <a16:creationId xmlns:a16="http://schemas.microsoft.com/office/drawing/2014/main" id="{BB341EC3-1810-4D33-BA3F-E2D0AA0EC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980964"/>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6" name="Rectangle 25">
            <a:extLst>
              <a:ext uri="{FF2B5EF4-FFF2-40B4-BE49-F238E27FC236}">
                <a16:creationId xmlns:a16="http://schemas.microsoft.com/office/drawing/2014/main" id="{10127CDE-2B99-47A8-BB3C-7D17519105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602736" y="1328435"/>
            <a:ext cx="1463040" cy="9144"/>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Content Placeholder 5">
            <a:extLst>
              <a:ext uri="{FF2B5EF4-FFF2-40B4-BE49-F238E27FC236}">
                <a16:creationId xmlns:a16="http://schemas.microsoft.com/office/drawing/2014/main" id="{16A49E0D-63B0-8540-B419-C6A101B391EF}"/>
              </a:ext>
            </a:extLst>
          </p:cNvPr>
          <p:cNvSpPr>
            <a:spLocks noGrp="1"/>
          </p:cNvSpPr>
          <p:nvPr>
            <p:ph sz="half" idx="2"/>
          </p:nvPr>
        </p:nvSpPr>
        <p:spPr>
          <a:xfrm>
            <a:off x="4581144" y="510047"/>
            <a:ext cx="6858000" cy="1645920"/>
          </a:xfrm>
        </p:spPr>
        <p:txBody>
          <a:bodyPr vert="horz" lIns="91440" tIns="45720" rIns="91440" bIns="45720" rtlCol="0" anchor="ctr">
            <a:normAutofit lnSpcReduction="10000"/>
          </a:bodyPr>
          <a:lstStyle/>
          <a:p>
            <a:r>
              <a:rPr lang="en-US" sz="1800" dirty="0"/>
              <a:t>The dark red areas are those with a high probability of being in that cluster (low, medium, high adversity)</a:t>
            </a:r>
          </a:p>
          <a:p>
            <a:r>
              <a:rPr lang="en-US" sz="1800" dirty="0"/>
              <a:t>Children living in areas corresponding to the highest levels of adversity are living in the eastern and southern parts of the city of San Francisco</a:t>
            </a:r>
          </a:p>
        </p:txBody>
      </p:sp>
      <p:pic>
        <p:nvPicPr>
          <p:cNvPr id="7" name="Content Placeholder 6" descr="Map&#10;&#10;Description automatically generated">
            <a:extLst>
              <a:ext uri="{FF2B5EF4-FFF2-40B4-BE49-F238E27FC236}">
                <a16:creationId xmlns:a16="http://schemas.microsoft.com/office/drawing/2014/main" id="{77D7B30F-EE73-8746-88E3-CB2B189ACA60}"/>
              </a:ext>
            </a:extLst>
          </p:cNvPr>
          <p:cNvPicPr>
            <a:picLocks noGrp="1"/>
          </p:cNvPicPr>
          <p:nvPr>
            <p:ph sz="half" idx="1"/>
          </p:nvPr>
        </p:nvPicPr>
        <p:blipFill rotWithShape="1">
          <a:blip r:embed="rId3"/>
          <a:srcRect l="10931" r="1"/>
          <a:stretch/>
        </p:blipFill>
        <p:spPr>
          <a:xfrm>
            <a:off x="470137" y="3173525"/>
            <a:ext cx="3584448" cy="2505185"/>
          </a:xfrm>
          <a:prstGeom prst="rect">
            <a:avLst/>
          </a:prstGeom>
        </p:spPr>
      </p:pic>
      <p:pic>
        <p:nvPicPr>
          <p:cNvPr id="8" name="Picture 7" descr="Map&#10;&#10;Description automatically generated">
            <a:extLst>
              <a:ext uri="{FF2B5EF4-FFF2-40B4-BE49-F238E27FC236}">
                <a16:creationId xmlns:a16="http://schemas.microsoft.com/office/drawing/2014/main" id="{C16B7A2F-F113-324B-B436-D986E42EB25D}"/>
              </a:ext>
            </a:extLst>
          </p:cNvPr>
          <p:cNvPicPr/>
          <p:nvPr/>
        </p:nvPicPr>
        <p:blipFill rotWithShape="1">
          <a:blip r:embed="rId4"/>
          <a:srcRect l="9481" t="3150"/>
          <a:stretch/>
        </p:blipFill>
        <p:spPr>
          <a:xfrm>
            <a:off x="4240529" y="3173525"/>
            <a:ext cx="3710942" cy="2505185"/>
          </a:xfrm>
          <a:prstGeom prst="rect">
            <a:avLst/>
          </a:prstGeom>
        </p:spPr>
      </p:pic>
      <p:pic>
        <p:nvPicPr>
          <p:cNvPr id="9" name="Picture 8" descr="A close up of a map&#10;&#10;Description automatically generated">
            <a:extLst>
              <a:ext uri="{FF2B5EF4-FFF2-40B4-BE49-F238E27FC236}">
                <a16:creationId xmlns:a16="http://schemas.microsoft.com/office/drawing/2014/main" id="{3DE5CD9F-2A6F-5744-A0B0-71613540DE1D}"/>
              </a:ext>
            </a:extLst>
          </p:cNvPr>
          <p:cNvPicPr/>
          <p:nvPr/>
        </p:nvPicPr>
        <p:blipFill rotWithShape="1">
          <a:blip r:embed="rId5"/>
          <a:srcRect l="10481"/>
          <a:stretch/>
        </p:blipFill>
        <p:spPr>
          <a:xfrm>
            <a:off x="8137415" y="3173525"/>
            <a:ext cx="3710942" cy="2505185"/>
          </a:xfrm>
          <a:prstGeom prst="rect">
            <a:avLst/>
          </a:prstGeom>
        </p:spPr>
      </p:pic>
      <p:sp>
        <p:nvSpPr>
          <p:cNvPr id="10" name="Rectangle 9">
            <a:extLst>
              <a:ext uri="{FF2B5EF4-FFF2-40B4-BE49-F238E27FC236}">
                <a16:creationId xmlns:a16="http://schemas.microsoft.com/office/drawing/2014/main" id="{ED589A56-E03D-6D41-A776-67EA84A0BEF2}"/>
              </a:ext>
            </a:extLst>
          </p:cNvPr>
          <p:cNvSpPr/>
          <p:nvPr/>
        </p:nvSpPr>
        <p:spPr>
          <a:xfrm>
            <a:off x="1392154" y="5813913"/>
            <a:ext cx="1740413" cy="646331"/>
          </a:xfrm>
          <a:prstGeom prst="rect">
            <a:avLst/>
          </a:prstGeom>
        </p:spPr>
        <p:txBody>
          <a:bodyPr wrap="none">
            <a:spAutoFit/>
          </a:bodyPr>
          <a:lstStyle/>
          <a:p>
            <a:pPr algn="ctr"/>
            <a:r>
              <a:rPr lang="en-US" dirty="0"/>
              <a:t>Cluster 1: </a:t>
            </a:r>
          </a:p>
          <a:p>
            <a:pPr algn="ctr"/>
            <a:r>
              <a:rPr lang="en-US" dirty="0"/>
              <a:t>High Adversity</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11" name="Rectangle 10">
            <a:extLst>
              <a:ext uri="{FF2B5EF4-FFF2-40B4-BE49-F238E27FC236}">
                <a16:creationId xmlns:a16="http://schemas.microsoft.com/office/drawing/2014/main" id="{7809A446-7220-5A4C-9B22-7BFE0D0ED269}"/>
              </a:ext>
            </a:extLst>
          </p:cNvPr>
          <p:cNvSpPr/>
          <p:nvPr/>
        </p:nvSpPr>
        <p:spPr>
          <a:xfrm>
            <a:off x="5296234" y="5766165"/>
            <a:ext cx="1697068" cy="646331"/>
          </a:xfrm>
          <a:prstGeom prst="rect">
            <a:avLst/>
          </a:prstGeom>
        </p:spPr>
        <p:txBody>
          <a:bodyPr wrap="none">
            <a:spAutoFit/>
          </a:bodyPr>
          <a:lstStyle/>
          <a:p>
            <a:pPr algn="ctr"/>
            <a:r>
              <a:rPr lang="en-US" dirty="0">
                <a:latin typeface="+mj-lt"/>
              </a:rPr>
              <a:t>Cluster 2:</a:t>
            </a:r>
          </a:p>
          <a:p>
            <a:pPr algn="ctr"/>
            <a:r>
              <a:rPr lang="en-US" dirty="0">
                <a:latin typeface="+mj-lt"/>
                <a:ea typeface="Calibri" panose="020F0502020204030204" pitchFamily="34" charset="0"/>
                <a:cs typeface="Times New Roman" panose="02020603050405020304" pitchFamily="18" charset="0"/>
              </a:rPr>
              <a:t>Low Adversity</a:t>
            </a:r>
          </a:p>
        </p:txBody>
      </p:sp>
      <p:sp>
        <p:nvSpPr>
          <p:cNvPr id="12" name="Rectangle 11">
            <a:extLst>
              <a:ext uri="{FF2B5EF4-FFF2-40B4-BE49-F238E27FC236}">
                <a16:creationId xmlns:a16="http://schemas.microsoft.com/office/drawing/2014/main" id="{6C3C2046-34F4-3A4E-A12A-8732B03C748F}"/>
              </a:ext>
            </a:extLst>
          </p:cNvPr>
          <p:cNvSpPr/>
          <p:nvPr/>
        </p:nvSpPr>
        <p:spPr>
          <a:xfrm>
            <a:off x="8827222" y="5813913"/>
            <a:ext cx="2285626" cy="646331"/>
          </a:xfrm>
          <a:prstGeom prst="rect">
            <a:avLst/>
          </a:prstGeom>
        </p:spPr>
        <p:txBody>
          <a:bodyPr wrap="none">
            <a:spAutoFit/>
          </a:bodyPr>
          <a:lstStyle/>
          <a:p>
            <a:pPr algn="ctr"/>
            <a:r>
              <a:rPr lang="en-US" dirty="0">
                <a:latin typeface="+mj-lt"/>
              </a:rPr>
              <a:t>Cluster 3:</a:t>
            </a:r>
          </a:p>
          <a:p>
            <a:pPr algn="ctr"/>
            <a:r>
              <a:rPr lang="en-US" dirty="0">
                <a:latin typeface="+mj-lt"/>
                <a:ea typeface="Calibri" panose="020F0502020204030204" pitchFamily="34" charset="0"/>
                <a:cs typeface="Times New Roman" panose="02020603050405020304" pitchFamily="18" charset="0"/>
              </a:rPr>
              <a:t>Moderate Adversity</a:t>
            </a:r>
          </a:p>
        </p:txBody>
      </p:sp>
    </p:spTree>
    <p:extLst>
      <p:ext uri="{BB962C8B-B14F-4D97-AF65-F5344CB8AC3E}">
        <p14:creationId xmlns:p14="http://schemas.microsoft.com/office/powerpoint/2010/main" val="30573412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9" name="Rectangle 68">
            <a:extLst>
              <a:ext uri="{FF2B5EF4-FFF2-40B4-BE49-F238E27FC236}">
                <a16:creationId xmlns:a16="http://schemas.microsoft.com/office/drawing/2014/main" id="{2D6FBB9D-1CAA-4D05-AB33-BABDFE17B8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71" name="Rectangle 70">
            <a:extLst>
              <a:ext uri="{FF2B5EF4-FFF2-40B4-BE49-F238E27FC236}">
                <a16:creationId xmlns:a16="http://schemas.microsoft.com/office/drawing/2014/main" id="{04727B71-B4B6-4823-80A1-68C40B475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3" name="Rectangle 72">
            <a:extLst>
              <a:ext uri="{FF2B5EF4-FFF2-40B4-BE49-F238E27FC236}">
                <a16:creationId xmlns:a16="http://schemas.microsoft.com/office/drawing/2014/main" id="{79A6DB05-9FB5-4B07-8675-74C23D4FD8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75" name="Rectangle 74">
            <a:extLst>
              <a:ext uri="{FF2B5EF4-FFF2-40B4-BE49-F238E27FC236}">
                <a16:creationId xmlns:a16="http://schemas.microsoft.com/office/drawing/2014/main" id="{0550F5B9-399F-4FAD-AE6C-ED65F9A43A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7" name="Rectangle 76">
            <a:extLst>
              <a:ext uri="{FF2B5EF4-FFF2-40B4-BE49-F238E27FC236}">
                <a16:creationId xmlns:a16="http://schemas.microsoft.com/office/drawing/2014/main" id="{C062E60F-5CD4-4268-8359-8076634680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288350"/>
            <a:ext cx="11167447" cy="2089317"/>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6680E4B-3FC6-4A4A-A8BE-EA3D88FD3CE5}"/>
              </a:ext>
            </a:extLst>
          </p:cNvPr>
          <p:cNvSpPr>
            <a:spLocks noGrp="1"/>
          </p:cNvSpPr>
          <p:nvPr>
            <p:ph type="title"/>
          </p:nvPr>
        </p:nvSpPr>
        <p:spPr>
          <a:xfrm>
            <a:off x="841248" y="510047"/>
            <a:ext cx="3300984" cy="1645920"/>
          </a:xfrm>
        </p:spPr>
        <p:txBody>
          <a:bodyPr vert="horz" lIns="91440" tIns="45720" rIns="91440" bIns="45720" rtlCol="0" anchor="ctr">
            <a:normAutofit/>
          </a:bodyPr>
          <a:lstStyle/>
          <a:p>
            <a:r>
              <a:rPr lang="en-US" sz="2800"/>
              <a:t>Linking Spatial Contexts: </a:t>
            </a:r>
            <a:r>
              <a:rPr lang="en-US" sz="2800" i="1"/>
              <a:t>Community ACES</a:t>
            </a:r>
            <a:endParaRPr lang="en-US" sz="2800"/>
          </a:p>
        </p:txBody>
      </p:sp>
      <p:sp>
        <p:nvSpPr>
          <p:cNvPr id="79" name="Rectangle 78">
            <a:extLst>
              <a:ext uri="{FF2B5EF4-FFF2-40B4-BE49-F238E27FC236}">
                <a16:creationId xmlns:a16="http://schemas.microsoft.com/office/drawing/2014/main" id="{BB341EC3-1810-4D33-BA3F-E2D0AA0EC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980964"/>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1" name="Rectangle 80">
            <a:extLst>
              <a:ext uri="{FF2B5EF4-FFF2-40B4-BE49-F238E27FC236}">
                <a16:creationId xmlns:a16="http://schemas.microsoft.com/office/drawing/2014/main" id="{10127CDE-2B99-47A8-BB3C-7D17519105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602736" y="1328435"/>
            <a:ext cx="1463040" cy="9144"/>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 name="Content Placeholder 46">
            <a:extLst>
              <a:ext uri="{FF2B5EF4-FFF2-40B4-BE49-F238E27FC236}">
                <a16:creationId xmlns:a16="http://schemas.microsoft.com/office/drawing/2014/main" id="{71A6D94C-935B-4BDB-B7CE-4867651AC865}"/>
              </a:ext>
            </a:extLst>
          </p:cNvPr>
          <p:cNvSpPr>
            <a:spLocks noGrp="1"/>
          </p:cNvSpPr>
          <p:nvPr>
            <p:ph sz="half" idx="2"/>
          </p:nvPr>
        </p:nvSpPr>
        <p:spPr>
          <a:xfrm>
            <a:off x="4581144" y="510047"/>
            <a:ext cx="6858000" cy="1645920"/>
          </a:xfrm>
        </p:spPr>
        <p:txBody>
          <a:bodyPr vert="horz" lIns="91440" tIns="45720" rIns="91440" bIns="45720" rtlCol="0" anchor="ctr">
            <a:normAutofit/>
          </a:bodyPr>
          <a:lstStyle/>
          <a:p>
            <a:r>
              <a:rPr lang="en-US" sz="1800" dirty="0"/>
              <a:t>The community ACEs can be further linked to other spatial contexts such as gentrification and violence</a:t>
            </a:r>
          </a:p>
        </p:txBody>
      </p:sp>
      <p:pic>
        <p:nvPicPr>
          <p:cNvPr id="29" name="Content Placeholder 10">
            <a:extLst>
              <a:ext uri="{FF2B5EF4-FFF2-40B4-BE49-F238E27FC236}">
                <a16:creationId xmlns:a16="http://schemas.microsoft.com/office/drawing/2014/main" id="{487EF648-2856-DC48-8197-36F247B06AFB}"/>
              </a:ext>
            </a:extLst>
          </p:cNvPr>
          <p:cNvPicPr>
            <a:picLocks noChangeAspect="1"/>
          </p:cNvPicPr>
          <p:nvPr/>
        </p:nvPicPr>
        <p:blipFill rotWithShape="1">
          <a:blip r:embed="rId3"/>
          <a:srcRect l="6467" r="2" b="2"/>
          <a:stretch/>
        </p:blipFill>
        <p:spPr>
          <a:xfrm>
            <a:off x="368361" y="3611302"/>
            <a:ext cx="3706495" cy="2645150"/>
          </a:xfrm>
          <a:prstGeom prst="rect">
            <a:avLst/>
          </a:prstGeom>
        </p:spPr>
      </p:pic>
      <p:pic>
        <p:nvPicPr>
          <p:cNvPr id="27" name="Picture 26">
            <a:extLst>
              <a:ext uri="{FF2B5EF4-FFF2-40B4-BE49-F238E27FC236}">
                <a16:creationId xmlns:a16="http://schemas.microsoft.com/office/drawing/2014/main" id="{69956AD4-9A64-534B-889A-6643CDF7BCE5}"/>
              </a:ext>
            </a:extLst>
          </p:cNvPr>
          <p:cNvPicPr>
            <a:picLocks noChangeAspect="1"/>
          </p:cNvPicPr>
          <p:nvPr/>
        </p:nvPicPr>
        <p:blipFill rotWithShape="1">
          <a:blip r:embed="rId4"/>
          <a:srcRect r="7871" b="-2"/>
          <a:stretch/>
        </p:blipFill>
        <p:spPr>
          <a:xfrm>
            <a:off x="4022482" y="3428938"/>
            <a:ext cx="3961839" cy="2827513"/>
          </a:xfrm>
          <a:prstGeom prst="rect">
            <a:avLst/>
          </a:prstGeom>
        </p:spPr>
      </p:pic>
      <p:pic>
        <p:nvPicPr>
          <p:cNvPr id="12" name="Content Placeholder 6" descr="Map&#10;&#10;Description automatically generated">
            <a:extLst>
              <a:ext uri="{FF2B5EF4-FFF2-40B4-BE49-F238E27FC236}">
                <a16:creationId xmlns:a16="http://schemas.microsoft.com/office/drawing/2014/main" id="{4CF6DEBF-2658-3141-9852-5C0686C57A92}"/>
              </a:ext>
            </a:extLst>
          </p:cNvPr>
          <p:cNvPicPr>
            <a:picLocks/>
          </p:cNvPicPr>
          <p:nvPr/>
        </p:nvPicPr>
        <p:blipFill rotWithShape="1">
          <a:blip r:embed="rId5"/>
          <a:srcRect l="10931" r="1"/>
          <a:stretch/>
        </p:blipFill>
        <p:spPr>
          <a:xfrm>
            <a:off x="8070039" y="3611303"/>
            <a:ext cx="3875034" cy="2618716"/>
          </a:xfrm>
          <a:prstGeom prst="rect">
            <a:avLst/>
          </a:prstGeom>
        </p:spPr>
      </p:pic>
      <p:pic>
        <p:nvPicPr>
          <p:cNvPr id="44" name="Picture 43" descr="A picture containing logo, company name&#10;&#10;Description automatically generated">
            <a:extLst>
              <a:ext uri="{FF2B5EF4-FFF2-40B4-BE49-F238E27FC236}">
                <a16:creationId xmlns:a16="http://schemas.microsoft.com/office/drawing/2014/main" id="{2564CB1F-D396-D546-9424-545B928B69C2}"/>
              </a:ext>
            </a:extLst>
          </p:cNvPr>
          <p:cNvPicPr/>
          <p:nvPr/>
        </p:nvPicPr>
        <p:blipFill rotWithShape="1">
          <a:blip r:embed="rId6"/>
          <a:srcRect l="-1" t="6302" r="2066"/>
          <a:stretch/>
        </p:blipFill>
        <p:spPr bwMode="auto">
          <a:xfrm>
            <a:off x="8568199" y="2563313"/>
            <a:ext cx="2722880" cy="1344295"/>
          </a:xfrm>
          <a:prstGeom prst="rect">
            <a:avLst/>
          </a:prstGeom>
          <a:ln>
            <a:noFill/>
          </a:ln>
          <a:extLst>
            <a:ext uri="{53640926-AAD7-44D8-BBD7-CCE9431645EC}">
              <a14:shadowObscured xmlns:a14="http://schemas.microsoft.com/office/drawing/2010/main"/>
            </a:ext>
          </a:extLst>
        </p:spPr>
      </p:pic>
      <p:pic>
        <p:nvPicPr>
          <p:cNvPr id="45" name="Picture 44">
            <a:extLst>
              <a:ext uri="{FF2B5EF4-FFF2-40B4-BE49-F238E27FC236}">
                <a16:creationId xmlns:a16="http://schemas.microsoft.com/office/drawing/2014/main" id="{0E6EF7B7-2128-E044-8D1E-3AEEBF687650}"/>
              </a:ext>
            </a:extLst>
          </p:cNvPr>
          <p:cNvPicPr>
            <a:picLocks noChangeAspect="1"/>
          </p:cNvPicPr>
          <p:nvPr/>
        </p:nvPicPr>
        <p:blipFill>
          <a:blip r:embed="rId7"/>
          <a:stretch>
            <a:fillRect/>
          </a:stretch>
        </p:blipFill>
        <p:spPr>
          <a:xfrm>
            <a:off x="900921" y="2820899"/>
            <a:ext cx="3008761" cy="551903"/>
          </a:xfrm>
          <a:prstGeom prst="rect">
            <a:avLst/>
          </a:prstGeom>
        </p:spPr>
      </p:pic>
      <p:pic>
        <p:nvPicPr>
          <p:cNvPr id="46" name="Picture 45">
            <a:extLst>
              <a:ext uri="{FF2B5EF4-FFF2-40B4-BE49-F238E27FC236}">
                <a16:creationId xmlns:a16="http://schemas.microsoft.com/office/drawing/2014/main" id="{0B687CC2-8E0F-FC42-B772-B03E2C921D44}"/>
              </a:ext>
            </a:extLst>
          </p:cNvPr>
          <p:cNvPicPr>
            <a:picLocks noChangeAspect="1"/>
          </p:cNvPicPr>
          <p:nvPr/>
        </p:nvPicPr>
        <p:blipFill>
          <a:blip r:embed="rId8"/>
          <a:stretch>
            <a:fillRect/>
          </a:stretch>
        </p:blipFill>
        <p:spPr>
          <a:xfrm>
            <a:off x="4613210" y="2853508"/>
            <a:ext cx="425219" cy="1054100"/>
          </a:xfrm>
          <a:prstGeom prst="rect">
            <a:avLst/>
          </a:prstGeom>
        </p:spPr>
      </p:pic>
    </p:spTree>
    <p:extLst>
      <p:ext uri="{BB962C8B-B14F-4D97-AF65-F5344CB8AC3E}">
        <p14:creationId xmlns:p14="http://schemas.microsoft.com/office/powerpoint/2010/main" val="2106045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cBhvr additive="base">
                                        <p:cTn id="7" dur="500" fill="hold"/>
                                        <p:tgtEl>
                                          <p:spTgt spid="44"/>
                                        </p:tgtEl>
                                        <p:attrNameLst>
                                          <p:attrName>ppt_x</p:attrName>
                                        </p:attrNameLst>
                                      </p:cBhvr>
                                      <p:tavLst>
                                        <p:tav tm="0">
                                          <p:val>
                                            <p:strVal val="#ppt_x"/>
                                          </p:val>
                                        </p:tav>
                                        <p:tav tm="100000">
                                          <p:val>
                                            <p:strVal val="#ppt_x"/>
                                          </p:val>
                                        </p:tav>
                                      </p:tavLst>
                                    </p:anim>
                                    <p:anim calcmode="lin" valueType="num">
                                      <p:cBhvr additive="base">
                                        <p:cTn id="8" dur="500" fill="hold"/>
                                        <p:tgtEl>
                                          <p:spTgt spid="4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9C05BA8-C782-FB4E-A546-F81E5A11BC70}"/>
              </a:ext>
            </a:extLst>
          </p:cNvPr>
          <p:cNvSpPr>
            <a:spLocks noGrp="1"/>
          </p:cNvSpPr>
          <p:nvPr>
            <p:ph type="title"/>
          </p:nvPr>
        </p:nvSpPr>
        <p:spPr/>
        <p:txBody>
          <a:bodyPr/>
          <a:lstStyle/>
          <a:p>
            <a:r>
              <a:rPr lang="en-US" dirty="0"/>
              <a:t>Implications/Directions</a:t>
            </a:r>
          </a:p>
        </p:txBody>
      </p:sp>
      <p:sp>
        <p:nvSpPr>
          <p:cNvPr id="6" name="Content Placeholder 5">
            <a:extLst>
              <a:ext uri="{FF2B5EF4-FFF2-40B4-BE49-F238E27FC236}">
                <a16:creationId xmlns:a16="http://schemas.microsoft.com/office/drawing/2014/main" id="{449F18CC-7762-B645-9AA7-A3AD4922865A}"/>
              </a:ext>
            </a:extLst>
          </p:cNvPr>
          <p:cNvSpPr>
            <a:spLocks noGrp="1"/>
          </p:cNvSpPr>
          <p:nvPr>
            <p:ph idx="1"/>
          </p:nvPr>
        </p:nvSpPr>
        <p:spPr>
          <a:xfrm>
            <a:off x="858982" y="2258291"/>
            <a:ext cx="10424714" cy="3913909"/>
          </a:xfrm>
        </p:spPr>
        <p:txBody>
          <a:bodyPr>
            <a:normAutofit fontScale="92500" lnSpcReduction="20000"/>
          </a:bodyPr>
          <a:lstStyle/>
          <a:p>
            <a:r>
              <a:rPr lang="en-US" dirty="0"/>
              <a:t>Implications</a:t>
            </a:r>
          </a:p>
          <a:p>
            <a:pPr lvl="1"/>
            <a:r>
              <a:rPr lang="en-US" dirty="0"/>
              <a:t>Broaden ACEs to cover more indicators applicable to communities of color and historically marginalized populations</a:t>
            </a:r>
          </a:p>
          <a:p>
            <a:pPr lvl="1"/>
            <a:r>
              <a:rPr lang="en-US" dirty="0"/>
              <a:t>Importance of considering typology of ACEs, what predicts membership in ACEs classes, and which classes are differentially associated with long term risk factors</a:t>
            </a:r>
          </a:p>
          <a:p>
            <a:pPr lvl="1"/>
            <a:r>
              <a:rPr lang="en-US" dirty="0"/>
              <a:t>Explore interrelationships and which ACEs are most central, i.e. drive the system and are potentially causal</a:t>
            </a:r>
          </a:p>
          <a:p>
            <a:pPr lvl="1"/>
            <a:r>
              <a:rPr lang="en-US" dirty="0"/>
              <a:t>Situate individual ACEs in contexts of ACEs</a:t>
            </a:r>
          </a:p>
          <a:p>
            <a:r>
              <a:rPr lang="en-US" dirty="0"/>
              <a:t>Future Directions</a:t>
            </a:r>
          </a:p>
          <a:p>
            <a:pPr lvl="1"/>
            <a:r>
              <a:rPr lang="en-US" dirty="0"/>
              <a:t>Components of ACEs that are not captured in current definitions</a:t>
            </a:r>
          </a:p>
          <a:p>
            <a:pPr lvl="1"/>
            <a:r>
              <a:rPr lang="en-US" dirty="0"/>
              <a:t>Include measures tapping severity and frequency of ACEs</a:t>
            </a:r>
          </a:p>
          <a:p>
            <a:pPr lvl="1"/>
            <a:r>
              <a:rPr lang="en-US" dirty="0"/>
              <a:t>Explore differences across developmental statuses</a:t>
            </a:r>
          </a:p>
          <a:p>
            <a:endParaRPr lang="en-US" dirty="0"/>
          </a:p>
          <a:p>
            <a:endParaRPr lang="en-US" dirty="0"/>
          </a:p>
          <a:p>
            <a:endParaRPr lang="en-US" dirty="0"/>
          </a:p>
        </p:txBody>
      </p:sp>
    </p:spTree>
    <p:extLst>
      <p:ext uri="{BB962C8B-B14F-4D97-AF65-F5344CB8AC3E}">
        <p14:creationId xmlns:p14="http://schemas.microsoft.com/office/powerpoint/2010/main" val="1133195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 calcmode="lin" valueType="num">
                                      <p:cBhvr additive="base">
                                        <p:cTn id="7"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 calcmode="lin" valueType="num">
                                      <p:cBhvr additive="base">
                                        <p:cTn id="13"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anim calcmode="lin" valueType="num">
                                      <p:cBhvr additive="base">
                                        <p:cTn id="19" dur="500" fill="hold"/>
                                        <p:tgtEl>
                                          <p:spTgt spid="6">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6">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6">
                                            <p:txEl>
                                              <p:pRg st="4" end="4"/>
                                            </p:txEl>
                                          </p:spTgt>
                                        </p:tgtEl>
                                        <p:attrNameLst>
                                          <p:attrName>style.visibility</p:attrName>
                                        </p:attrNameLst>
                                      </p:cBhvr>
                                      <p:to>
                                        <p:strVal val="visible"/>
                                      </p:to>
                                    </p:set>
                                    <p:anim calcmode="lin" valueType="num">
                                      <p:cBhvr additive="base">
                                        <p:cTn id="25" dur="500" fill="hold"/>
                                        <p:tgtEl>
                                          <p:spTgt spid="6">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6">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anim calcmode="lin" valueType="num">
                                      <p:cBhvr additive="base">
                                        <p:cTn id="31" dur="500" fill="hold"/>
                                        <p:tgtEl>
                                          <p:spTgt spid="6">
                                            <p:txEl>
                                              <p:pRg st="6" end="6"/>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6">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6">
                                            <p:txEl>
                                              <p:pRg st="7" end="7"/>
                                            </p:txEl>
                                          </p:spTgt>
                                        </p:tgtEl>
                                        <p:attrNameLst>
                                          <p:attrName>style.visibility</p:attrName>
                                        </p:attrNameLst>
                                      </p:cBhvr>
                                      <p:to>
                                        <p:strVal val="visible"/>
                                      </p:to>
                                    </p:set>
                                    <p:anim calcmode="lin" valueType="num">
                                      <p:cBhvr additive="base">
                                        <p:cTn id="37" dur="500" fill="hold"/>
                                        <p:tgtEl>
                                          <p:spTgt spid="6">
                                            <p:txEl>
                                              <p:pRg st="7" end="7"/>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6">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6">
                                            <p:txEl>
                                              <p:pRg st="8" end="8"/>
                                            </p:txEl>
                                          </p:spTgt>
                                        </p:tgtEl>
                                        <p:attrNameLst>
                                          <p:attrName>style.visibility</p:attrName>
                                        </p:attrNameLst>
                                      </p:cBhvr>
                                      <p:to>
                                        <p:strVal val="visible"/>
                                      </p:to>
                                    </p:set>
                                    <p:anim calcmode="lin" valueType="num">
                                      <p:cBhvr additive="base">
                                        <p:cTn id="43" dur="500" fill="hold"/>
                                        <p:tgtEl>
                                          <p:spTgt spid="6">
                                            <p:txEl>
                                              <p:pRg st="8" end="8"/>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6">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4" name="Rectangle 43">
            <a:extLst>
              <a:ext uri="{FF2B5EF4-FFF2-40B4-BE49-F238E27FC236}">
                <a16:creationId xmlns:a16="http://schemas.microsoft.com/office/drawing/2014/main" id="{8108D317-7CBD-4897-BD1F-959436D2A3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8F7F2022-DD1D-BA44-8C62-923ABDDBAD33}"/>
              </a:ext>
            </a:extLst>
          </p:cNvPr>
          <p:cNvSpPr>
            <a:spLocks noGrp="1"/>
          </p:cNvSpPr>
          <p:nvPr>
            <p:ph type="title"/>
          </p:nvPr>
        </p:nvSpPr>
        <p:spPr>
          <a:xfrm>
            <a:off x="7255564" y="834888"/>
            <a:ext cx="4314645" cy="1268958"/>
          </a:xfrm>
        </p:spPr>
        <p:txBody>
          <a:bodyPr anchor="b">
            <a:normAutofit/>
          </a:bodyPr>
          <a:lstStyle/>
          <a:p>
            <a:r>
              <a:rPr lang="en-US" sz="3200"/>
              <a:t>References</a:t>
            </a:r>
          </a:p>
        </p:txBody>
      </p:sp>
      <p:sp>
        <p:nvSpPr>
          <p:cNvPr id="46" name="Rectangle 45">
            <a:extLst>
              <a:ext uri="{FF2B5EF4-FFF2-40B4-BE49-F238E27FC236}">
                <a16:creationId xmlns:a16="http://schemas.microsoft.com/office/drawing/2014/main" id="{D6297641-8B9F-4767-9606-8A11313227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89864" y="387939"/>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8" name="Rectangle 47">
            <a:extLst>
              <a:ext uri="{FF2B5EF4-FFF2-40B4-BE49-F238E27FC236}">
                <a16:creationId xmlns:a16="http://schemas.microsoft.com/office/drawing/2014/main" id="{D8F3CA65-EA00-46B4-9616-39E6853F7B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31572" y="2240371"/>
            <a:ext cx="420624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Content Placeholder 5">
            <a:extLst>
              <a:ext uri="{FF2B5EF4-FFF2-40B4-BE49-F238E27FC236}">
                <a16:creationId xmlns:a16="http://schemas.microsoft.com/office/drawing/2014/main" id="{A08AAB40-7647-2243-A789-594B0CD92CE9}"/>
              </a:ext>
            </a:extLst>
          </p:cNvPr>
          <p:cNvSpPr>
            <a:spLocks noGrp="1"/>
          </p:cNvSpPr>
          <p:nvPr>
            <p:ph idx="1"/>
          </p:nvPr>
        </p:nvSpPr>
        <p:spPr>
          <a:xfrm>
            <a:off x="914400" y="2431760"/>
            <a:ext cx="10071042" cy="3800557"/>
          </a:xfrm>
        </p:spPr>
        <p:txBody>
          <a:bodyPr anchor="t">
            <a:normAutofit/>
          </a:bodyPr>
          <a:lstStyle/>
          <a:p>
            <a:pPr>
              <a:lnSpc>
                <a:spcPct val="100000"/>
              </a:lnSpc>
            </a:pPr>
            <a:r>
              <a:rPr lang="en-US" sz="1200" dirty="0"/>
              <a:t>Afifi, T. O., Salmon, S., </a:t>
            </a:r>
            <a:r>
              <a:rPr lang="en-US" sz="1200" dirty="0" err="1"/>
              <a:t>Garcés</a:t>
            </a:r>
            <a:r>
              <a:rPr lang="en-US" sz="1200" dirty="0"/>
              <a:t>, I., Struck, S., Fortier, J., Taillieu, T., ... &amp; MacMillan, H. L. (2020). Confirmatory factor analysis of adverse childhood experiences (ACEs) among a community-based sample of parents and adolescents. </a:t>
            </a:r>
            <a:r>
              <a:rPr lang="en-US" sz="1200" i="1" dirty="0"/>
              <a:t>BMC pediatrics</a:t>
            </a:r>
            <a:r>
              <a:rPr lang="en-US" sz="1200" dirty="0"/>
              <a:t>, </a:t>
            </a:r>
            <a:r>
              <a:rPr lang="en-US" sz="1200" i="1" dirty="0"/>
              <a:t>20</a:t>
            </a:r>
            <a:r>
              <a:rPr lang="en-US" sz="1200" dirty="0"/>
              <a:t>, 1-14. </a:t>
            </a:r>
          </a:p>
          <a:p>
            <a:pPr>
              <a:lnSpc>
                <a:spcPct val="100000"/>
              </a:lnSpc>
            </a:pPr>
            <a:r>
              <a:rPr lang="en-US" sz="1200" dirty="0"/>
              <a:t>Barboza, G. E. (2018). Latent classes and cumulative impacts of adverse childhood experiences. Child maltreatment, 23(2), 111-125.</a:t>
            </a:r>
          </a:p>
          <a:p>
            <a:pPr>
              <a:lnSpc>
                <a:spcPct val="100000"/>
              </a:lnSpc>
            </a:pPr>
            <a:r>
              <a:rPr lang="en-US" sz="1200" dirty="0" err="1"/>
              <a:t>Bensley</a:t>
            </a:r>
            <a:r>
              <a:rPr lang="en-US" sz="1200" dirty="0"/>
              <a:t>, L. S., Van </a:t>
            </a:r>
            <a:r>
              <a:rPr lang="en-US" sz="1200" dirty="0" err="1"/>
              <a:t>Eenwyk</a:t>
            </a:r>
            <a:r>
              <a:rPr lang="en-US" sz="1200" dirty="0"/>
              <a:t>, J., &amp; Simmons, K. W. (2000). Self-reported childhood sexual and physical abuse and adult HIV-risk behaviors and heavy drinking. American Journal of Preventive Medicine, 18, 151–158.</a:t>
            </a:r>
          </a:p>
          <a:p>
            <a:pPr>
              <a:lnSpc>
                <a:spcPct val="100000"/>
              </a:lnSpc>
            </a:pPr>
            <a:r>
              <a:rPr lang="en-US" sz="1200" dirty="0"/>
              <a:t>Chapman, D. P., Whitfield, C. L., </a:t>
            </a:r>
            <a:r>
              <a:rPr lang="en-US" sz="1200" dirty="0" err="1"/>
              <a:t>Felitti</a:t>
            </a:r>
            <a:r>
              <a:rPr lang="en-US" sz="1200" dirty="0"/>
              <a:t>, V. J., Dube, S. R., Edwards, V. J., &amp; Anda, R. F. (2004). Adverse childhood experiences and the risk of depressive disorders in adulthood. Journal of Affective Disorders, 82, 217–225.</a:t>
            </a:r>
          </a:p>
          <a:p>
            <a:pPr>
              <a:lnSpc>
                <a:spcPct val="100000"/>
              </a:lnSpc>
            </a:pPr>
            <a:r>
              <a:rPr lang="en-US" sz="1200" dirty="0"/>
              <a:t>Dube, S. R., Anda, R. F., </a:t>
            </a:r>
            <a:r>
              <a:rPr lang="en-US" sz="1200" dirty="0" err="1"/>
              <a:t>Felitti</a:t>
            </a:r>
            <a:r>
              <a:rPr lang="en-US" sz="1200" dirty="0"/>
              <a:t>, V. J., Croft, J. B., Edwards, V. J., &amp; Giles, W. H. (2001). Growing up with parental alcohol abuse: Exposure to childhood abuse, neglect, and household dysfunction. Child Abuse &amp; Neglect, 25, 1627–1640.</a:t>
            </a:r>
          </a:p>
          <a:p>
            <a:pPr>
              <a:lnSpc>
                <a:spcPct val="100000"/>
              </a:lnSpc>
            </a:pPr>
            <a:r>
              <a:rPr lang="en-US" sz="1200" dirty="0"/>
              <a:t>Jacobs, J. R., &amp; </a:t>
            </a:r>
            <a:r>
              <a:rPr lang="en-US" sz="1200" dirty="0" err="1"/>
              <a:t>Bovasso</a:t>
            </a:r>
            <a:r>
              <a:rPr lang="en-US" sz="1200" dirty="0"/>
              <a:t>, G. B. (2009). Re-examining the long-term effects of experiencing parental death in childhood on adult psychopathology. </a:t>
            </a:r>
            <a:r>
              <a:rPr lang="en-US" sz="1200" i="1" dirty="0"/>
              <a:t>The Journal of nervous and mental disease</a:t>
            </a:r>
            <a:r>
              <a:rPr lang="en-US" sz="1200" dirty="0"/>
              <a:t>, </a:t>
            </a:r>
            <a:r>
              <a:rPr lang="en-US" sz="1200" i="1" dirty="0"/>
              <a:t>197</a:t>
            </a:r>
            <a:r>
              <a:rPr lang="en-US" sz="1200" dirty="0"/>
              <a:t>(1), 24-27.</a:t>
            </a:r>
          </a:p>
          <a:p>
            <a:pPr>
              <a:lnSpc>
                <a:spcPct val="100000"/>
              </a:lnSpc>
            </a:pPr>
            <a:r>
              <a:rPr lang="en-US" sz="1200" dirty="0"/>
              <a:t>Manly, J. T., </a:t>
            </a:r>
            <a:r>
              <a:rPr lang="en-US" sz="1200" dirty="0" err="1"/>
              <a:t>Oshri</a:t>
            </a:r>
            <a:r>
              <a:rPr lang="en-US" sz="1200" dirty="0"/>
              <a:t>, A., Lynch, M., Herzog, M., &amp; </a:t>
            </a:r>
            <a:r>
              <a:rPr lang="en-US" sz="1200" dirty="0" err="1"/>
              <a:t>Wortel</a:t>
            </a:r>
            <a:r>
              <a:rPr lang="en-US" sz="1200" dirty="0"/>
              <a:t>, S. (2013). Child neglect and the development of externalizing behavior problems: Associations with maternal drug dependence and neighborhood crime. </a:t>
            </a:r>
            <a:r>
              <a:rPr lang="en-US" sz="1200" i="1" dirty="0"/>
              <a:t>Child maltreatment</a:t>
            </a:r>
            <a:r>
              <a:rPr lang="en-US" sz="1200" dirty="0"/>
              <a:t>, </a:t>
            </a:r>
            <a:r>
              <a:rPr lang="en-US" sz="1200" i="1" dirty="0"/>
              <a:t>18</a:t>
            </a:r>
            <a:r>
              <a:rPr lang="en-US" sz="1200" dirty="0"/>
              <a:t>(1), 17-29.</a:t>
            </a:r>
          </a:p>
          <a:p>
            <a:pPr>
              <a:lnSpc>
                <a:spcPct val="100000"/>
              </a:lnSpc>
            </a:pPr>
            <a:r>
              <a:rPr lang="en-US" sz="1200" dirty="0"/>
              <a:t>Fisher, S., Reynolds, J. L., Hsu, W. W., Barnes, J., &amp; Tyler, K. (2014). Examining multiracial youth in context: Ethnic identity development and mental health outcomes. </a:t>
            </a:r>
            <a:r>
              <a:rPr lang="en-US" sz="1200" i="1" dirty="0"/>
              <a:t>Journal of youth and adolescence</a:t>
            </a:r>
            <a:r>
              <a:rPr lang="en-US" sz="1200" dirty="0"/>
              <a:t>, </a:t>
            </a:r>
            <a:r>
              <a:rPr lang="en-US" sz="1200" i="1" dirty="0"/>
              <a:t>43</a:t>
            </a:r>
            <a:r>
              <a:rPr lang="en-US" sz="1200" dirty="0"/>
              <a:t>(10), 1688-1699.</a:t>
            </a:r>
          </a:p>
        </p:txBody>
      </p:sp>
    </p:spTree>
    <p:extLst>
      <p:ext uri="{BB962C8B-B14F-4D97-AF65-F5344CB8AC3E}">
        <p14:creationId xmlns:p14="http://schemas.microsoft.com/office/powerpoint/2010/main" val="29443629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BB2B1F0-0DD6-4744-9A46-7A344FB48E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64AED85-BE38-2A4F-9F29-FB092BD9ADA4}"/>
              </a:ext>
            </a:extLst>
          </p:cNvPr>
          <p:cNvSpPr>
            <a:spLocks noGrp="1"/>
          </p:cNvSpPr>
          <p:nvPr>
            <p:ph type="title"/>
          </p:nvPr>
        </p:nvSpPr>
        <p:spPr>
          <a:xfrm>
            <a:off x="841248" y="426720"/>
            <a:ext cx="10506456" cy="1919141"/>
          </a:xfrm>
        </p:spPr>
        <p:txBody>
          <a:bodyPr anchor="b">
            <a:normAutofit/>
          </a:bodyPr>
          <a:lstStyle/>
          <a:p>
            <a:r>
              <a:rPr lang="en-US" sz="5100"/>
              <a:t>The Sum Score, “ACE” Score or Cumulative Risk Score (“CR”)</a:t>
            </a:r>
          </a:p>
        </p:txBody>
      </p:sp>
      <p:sp>
        <p:nvSpPr>
          <p:cNvPr id="19" name="Rectangle 18">
            <a:extLst>
              <a:ext uri="{FF2B5EF4-FFF2-40B4-BE49-F238E27FC236}">
                <a16:creationId xmlns:a16="http://schemas.microsoft.com/office/drawing/2014/main" id="{7A0B5DEA-ADF6-4BA5-9307-147F0A4685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8680" y="2898648"/>
            <a:ext cx="1050645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Rectangle 20">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2783982"/>
            <a:ext cx="1873457" cy="1371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56104359-E983-784E-97CF-4734EF4087DC}"/>
              </a:ext>
            </a:extLst>
          </p:cNvPr>
          <p:cNvSpPr>
            <a:spLocks noGrp="1"/>
          </p:cNvSpPr>
          <p:nvPr>
            <p:ph idx="1"/>
          </p:nvPr>
        </p:nvSpPr>
        <p:spPr>
          <a:xfrm>
            <a:off x="841248" y="3337269"/>
            <a:ext cx="10509504" cy="2905686"/>
          </a:xfrm>
        </p:spPr>
        <p:txBody>
          <a:bodyPr>
            <a:normAutofit/>
          </a:bodyPr>
          <a:lstStyle/>
          <a:p>
            <a:pPr>
              <a:lnSpc>
                <a:spcPct val="100000"/>
              </a:lnSpc>
            </a:pPr>
            <a:r>
              <a:rPr lang="en-US" sz="1900" dirty="0"/>
              <a:t>The co-occurring nature of ACEs has led to the use of an “ACE score,” which represents the total number of ACE categories designed to measure CR</a:t>
            </a:r>
          </a:p>
          <a:p>
            <a:pPr>
              <a:lnSpc>
                <a:spcPct val="100000"/>
              </a:lnSpc>
            </a:pPr>
            <a:r>
              <a:rPr lang="en-US" sz="1900" dirty="0"/>
              <a:t>The ACE score (i.e., CR approach) has vastly improved our knowledge about the pervasive and detrimental effects of multiple forms of early childhood adversity</a:t>
            </a:r>
          </a:p>
          <a:p>
            <a:pPr>
              <a:lnSpc>
                <a:spcPct val="100000"/>
              </a:lnSpc>
            </a:pPr>
            <a:r>
              <a:rPr lang="en-US" sz="1900" dirty="0"/>
              <a:t>Negative sequelae of cumulative ACE burden</a:t>
            </a:r>
          </a:p>
          <a:p>
            <a:pPr lvl="1">
              <a:lnSpc>
                <a:spcPct val="100000"/>
              </a:lnSpc>
            </a:pPr>
            <a:r>
              <a:rPr lang="en-US" sz="1900" dirty="0"/>
              <a:t>Depression (Chapman, Dube, &amp; Anda, 2007)</a:t>
            </a:r>
          </a:p>
          <a:p>
            <a:pPr lvl="1">
              <a:lnSpc>
                <a:spcPct val="100000"/>
              </a:lnSpc>
            </a:pPr>
            <a:r>
              <a:rPr lang="en-US" sz="1900" dirty="0"/>
              <a:t>Alcohol abuse (Dube et al., 2001)</a:t>
            </a:r>
          </a:p>
          <a:p>
            <a:pPr lvl="1">
              <a:lnSpc>
                <a:spcPct val="100000"/>
              </a:lnSpc>
            </a:pPr>
            <a:r>
              <a:rPr lang="en-US" sz="1900" dirty="0"/>
              <a:t>HIV risk-taking behavior (</a:t>
            </a:r>
            <a:r>
              <a:rPr lang="en-US" sz="1900" dirty="0" err="1"/>
              <a:t>Bensley</a:t>
            </a:r>
            <a:r>
              <a:rPr lang="en-US" sz="1900" dirty="0"/>
              <a:t>, Van </a:t>
            </a:r>
            <a:r>
              <a:rPr lang="en-US" sz="1900" dirty="0" err="1"/>
              <a:t>Eenwyk</a:t>
            </a:r>
            <a:r>
              <a:rPr lang="en-US" sz="1900" dirty="0"/>
              <a:t>, &amp; Simmons, 2000)</a:t>
            </a:r>
          </a:p>
          <a:p>
            <a:pPr>
              <a:lnSpc>
                <a:spcPct val="100000"/>
              </a:lnSpc>
            </a:pPr>
            <a:endParaRPr lang="en-US" sz="1900" dirty="0"/>
          </a:p>
          <a:p>
            <a:pPr lvl="1">
              <a:lnSpc>
                <a:spcPct val="100000"/>
              </a:lnSpc>
            </a:pPr>
            <a:endParaRPr lang="en-US" sz="1900" dirty="0"/>
          </a:p>
          <a:p>
            <a:pPr>
              <a:lnSpc>
                <a:spcPct val="100000"/>
              </a:lnSpc>
            </a:pPr>
            <a:endParaRPr lang="en-US" sz="1900" dirty="0"/>
          </a:p>
          <a:p>
            <a:pPr>
              <a:lnSpc>
                <a:spcPct val="100000"/>
              </a:lnSpc>
            </a:pPr>
            <a:endParaRPr lang="en-US" sz="1900" dirty="0"/>
          </a:p>
        </p:txBody>
      </p:sp>
    </p:spTree>
    <p:extLst>
      <p:ext uri="{BB962C8B-B14F-4D97-AF65-F5344CB8AC3E}">
        <p14:creationId xmlns:p14="http://schemas.microsoft.com/office/powerpoint/2010/main" val="3200961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 calcmode="lin" valueType="num">
                                      <p:cBhvr additive="base">
                                        <p:cTn id="7"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 calcmode="lin" valueType="num">
                                      <p:cBhvr additive="base">
                                        <p:cTn id="13"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anim calcmode="lin" valueType="num">
                                      <p:cBhvr additive="base">
                                        <p:cTn id="19"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0D3C08-28CC-8E4E-94F1-C65AFDA6766C}"/>
              </a:ext>
            </a:extLst>
          </p:cNvPr>
          <p:cNvSpPr>
            <a:spLocks noGrp="1"/>
          </p:cNvSpPr>
          <p:nvPr>
            <p:ph type="title"/>
          </p:nvPr>
        </p:nvSpPr>
        <p:spPr/>
        <p:txBody>
          <a:bodyPr>
            <a:normAutofit fontScale="90000"/>
          </a:bodyPr>
          <a:lstStyle/>
          <a:p>
            <a:r>
              <a:rPr lang="en-US" dirty="0"/>
              <a:t>Methodological Limitations of the ACE Sum Score</a:t>
            </a:r>
          </a:p>
        </p:txBody>
      </p:sp>
      <p:sp>
        <p:nvSpPr>
          <p:cNvPr id="4" name="Text Placeholder 3">
            <a:extLst>
              <a:ext uri="{FF2B5EF4-FFF2-40B4-BE49-F238E27FC236}">
                <a16:creationId xmlns:a16="http://schemas.microsoft.com/office/drawing/2014/main" id="{0309F423-12EB-9340-9966-E613E9BCE5CB}"/>
              </a:ext>
            </a:extLst>
          </p:cNvPr>
          <p:cNvSpPr>
            <a:spLocks noGrp="1"/>
          </p:cNvSpPr>
          <p:nvPr>
            <p:ph type="body" idx="1"/>
          </p:nvPr>
        </p:nvSpPr>
        <p:spPr/>
        <p:txBody>
          <a:bodyPr/>
          <a:lstStyle/>
          <a:p>
            <a:r>
              <a:rPr lang="en-US" dirty="0"/>
              <a:t>Additivity</a:t>
            </a:r>
          </a:p>
        </p:txBody>
      </p:sp>
      <p:sp>
        <p:nvSpPr>
          <p:cNvPr id="5" name="Content Placeholder 4">
            <a:extLst>
              <a:ext uri="{FF2B5EF4-FFF2-40B4-BE49-F238E27FC236}">
                <a16:creationId xmlns:a16="http://schemas.microsoft.com/office/drawing/2014/main" id="{7E52716A-0FEA-414F-95D0-1C3CE27EC91F}"/>
              </a:ext>
            </a:extLst>
          </p:cNvPr>
          <p:cNvSpPr>
            <a:spLocks noGrp="1"/>
          </p:cNvSpPr>
          <p:nvPr>
            <p:ph sz="half" idx="2"/>
          </p:nvPr>
        </p:nvSpPr>
        <p:spPr/>
        <p:txBody>
          <a:bodyPr/>
          <a:lstStyle/>
          <a:p>
            <a:r>
              <a:rPr lang="en-US" dirty="0"/>
              <a:t>Does 2 + 2 = 4 or 5?</a:t>
            </a:r>
          </a:p>
          <a:p>
            <a:r>
              <a:rPr lang="en-US" dirty="0"/>
              <a:t>Is 3 &gt; 4 or 4 &gt; 3?</a:t>
            </a:r>
          </a:p>
          <a:p>
            <a:r>
              <a:rPr lang="en-US" dirty="0"/>
              <a:t>Does marginal cost = 0?</a:t>
            </a:r>
          </a:p>
          <a:p>
            <a:endParaRPr lang="en-US" dirty="0"/>
          </a:p>
        </p:txBody>
      </p:sp>
      <p:sp>
        <p:nvSpPr>
          <p:cNvPr id="6" name="Text Placeholder 5">
            <a:extLst>
              <a:ext uri="{FF2B5EF4-FFF2-40B4-BE49-F238E27FC236}">
                <a16:creationId xmlns:a16="http://schemas.microsoft.com/office/drawing/2014/main" id="{CB1B89B2-3EA6-FC48-82BD-BF5AA31EED9E}"/>
              </a:ext>
            </a:extLst>
          </p:cNvPr>
          <p:cNvSpPr>
            <a:spLocks noGrp="1"/>
          </p:cNvSpPr>
          <p:nvPr>
            <p:ph type="body" sz="quarter" idx="3"/>
          </p:nvPr>
        </p:nvSpPr>
        <p:spPr/>
        <p:txBody>
          <a:bodyPr/>
          <a:lstStyle/>
          <a:p>
            <a:r>
              <a:rPr lang="en-US" dirty="0"/>
              <a:t>Multiplicity</a:t>
            </a:r>
          </a:p>
        </p:txBody>
      </p:sp>
      <p:sp>
        <p:nvSpPr>
          <p:cNvPr id="7" name="Content Placeholder 6">
            <a:extLst>
              <a:ext uri="{FF2B5EF4-FFF2-40B4-BE49-F238E27FC236}">
                <a16:creationId xmlns:a16="http://schemas.microsoft.com/office/drawing/2014/main" id="{47615462-10C1-304F-A051-B5045E38247E}"/>
              </a:ext>
            </a:extLst>
          </p:cNvPr>
          <p:cNvSpPr>
            <a:spLocks noGrp="1"/>
          </p:cNvSpPr>
          <p:nvPr>
            <p:ph sz="quarter" idx="4"/>
          </p:nvPr>
        </p:nvSpPr>
        <p:spPr/>
        <p:txBody>
          <a:bodyPr/>
          <a:lstStyle/>
          <a:p>
            <a:r>
              <a:rPr lang="en-US" dirty="0"/>
              <a:t>Does “2” = “2”</a:t>
            </a:r>
          </a:p>
          <a:p>
            <a:r>
              <a:rPr lang="en-US" dirty="0"/>
              <a:t>Does the risk of 1 ACE depend on the risk of another?</a:t>
            </a:r>
          </a:p>
        </p:txBody>
      </p:sp>
      <p:sp>
        <p:nvSpPr>
          <p:cNvPr id="3" name="Rectangle 2">
            <a:extLst>
              <a:ext uri="{FF2B5EF4-FFF2-40B4-BE49-F238E27FC236}">
                <a16:creationId xmlns:a16="http://schemas.microsoft.com/office/drawing/2014/main" id="{0FD50816-58F3-E148-A377-A280B57C7067}"/>
              </a:ext>
            </a:extLst>
          </p:cNvPr>
          <p:cNvSpPr/>
          <p:nvPr/>
        </p:nvSpPr>
        <p:spPr>
          <a:xfrm>
            <a:off x="1115568" y="5446579"/>
            <a:ext cx="10168128" cy="830997"/>
          </a:xfrm>
          <a:prstGeom prst="rect">
            <a:avLst/>
          </a:prstGeom>
        </p:spPr>
        <p:txBody>
          <a:bodyPr wrap="square">
            <a:spAutoFit/>
          </a:bodyPr>
          <a:lstStyle/>
          <a:p>
            <a:r>
              <a:rPr lang="en-US" sz="2400" dirty="0"/>
              <a:t>Which of the 2</a:t>
            </a:r>
            <a:r>
              <a:rPr lang="en-US" sz="2400" baseline="30000" dirty="0"/>
              <a:t>x</a:t>
            </a:r>
            <a:r>
              <a:rPr lang="en-US" sz="2400" dirty="0"/>
              <a:t> permutations are children experiencing and in what ways does it matter in the long-term?</a:t>
            </a:r>
          </a:p>
        </p:txBody>
      </p:sp>
    </p:spTree>
    <p:extLst>
      <p:ext uri="{BB962C8B-B14F-4D97-AF65-F5344CB8AC3E}">
        <p14:creationId xmlns:p14="http://schemas.microsoft.com/office/powerpoint/2010/main" val="36674351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3D38FD-01DF-4944-A118-D1D168432196}"/>
              </a:ext>
            </a:extLst>
          </p:cNvPr>
          <p:cNvSpPr>
            <a:spLocks noGrp="1"/>
          </p:cNvSpPr>
          <p:nvPr>
            <p:ph type="title"/>
          </p:nvPr>
        </p:nvSpPr>
        <p:spPr/>
        <p:txBody>
          <a:bodyPr>
            <a:normAutofit/>
          </a:bodyPr>
          <a:lstStyle/>
          <a:p>
            <a:r>
              <a:rPr lang="en-US" dirty="0"/>
              <a:t>Other Limitations</a:t>
            </a:r>
          </a:p>
        </p:txBody>
      </p:sp>
      <p:sp>
        <p:nvSpPr>
          <p:cNvPr id="3" name="Content Placeholder 2">
            <a:extLst>
              <a:ext uri="{FF2B5EF4-FFF2-40B4-BE49-F238E27FC236}">
                <a16:creationId xmlns:a16="http://schemas.microsoft.com/office/drawing/2014/main" id="{B6740F35-D659-9149-BF26-B5931C6493A2}"/>
              </a:ext>
            </a:extLst>
          </p:cNvPr>
          <p:cNvSpPr>
            <a:spLocks noGrp="1"/>
          </p:cNvSpPr>
          <p:nvPr>
            <p:ph idx="1"/>
          </p:nvPr>
        </p:nvSpPr>
        <p:spPr/>
        <p:txBody>
          <a:bodyPr/>
          <a:lstStyle/>
          <a:p>
            <a:r>
              <a:rPr lang="en-US" dirty="0"/>
              <a:t>What theoretical lens can be used to interpret ACEs?</a:t>
            </a:r>
          </a:p>
          <a:p>
            <a:r>
              <a:rPr lang="en-US" dirty="0"/>
              <a:t>To </a:t>
            </a:r>
            <a:r>
              <a:rPr lang="en-US" i="1" dirty="0"/>
              <a:t>whom </a:t>
            </a:r>
            <a:r>
              <a:rPr lang="en-US" dirty="0"/>
              <a:t>can the ACEs results be generalized to?</a:t>
            </a:r>
          </a:p>
          <a:p>
            <a:r>
              <a:rPr lang="en-US" dirty="0"/>
              <a:t>What is missing from the typical ACE scale?</a:t>
            </a:r>
          </a:p>
          <a:p>
            <a:r>
              <a:rPr lang="en-US" dirty="0"/>
              <a:t>What is the broader context of ACEs?</a:t>
            </a:r>
          </a:p>
          <a:p>
            <a:endParaRPr lang="en-US" dirty="0"/>
          </a:p>
        </p:txBody>
      </p:sp>
    </p:spTree>
    <p:extLst>
      <p:ext uri="{BB962C8B-B14F-4D97-AF65-F5344CB8AC3E}">
        <p14:creationId xmlns:p14="http://schemas.microsoft.com/office/powerpoint/2010/main" val="34370697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96AE1EC-0A78-4E54-899E-5D3BE5C650A3}"/>
              </a:ext>
            </a:extLst>
          </p:cNvPr>
          <p:cNvSpPr>
            <a:spLocks noGrp="1"/>
          </p:cNvSpPr>
          <p:nvPr>
            <p:ph type="title"/>
          </p:nvPr>
        </p:nvSpPr>
        <p:spPr/>
        <p:txBody>
          <a:bodyPr vert="horz" lIns="91440" tIns="45720" rIns="91440" bIns="45720" rtlCol="0" anchor="b">
            <a:normAutofit fontScale="90000"/>
          </a:bodyPr>
          <a:lstStyle/>
          <a:p>
            <a:r>
              <a:rPr lang="en-US" dirty="0"/>
              <a:t>Adverse Child Experiences and the Multiple Contexts of Child Development</a:t>
            </a:r>
          </a:p>
        </p:txBody>
      </p:sp>
      <p:sp>
        <p:nvSpPr>
          <p:cNvPr id="7" name="Content Placeholder 6">
            <a:extLst>
              <a:ext uri="{FF2B5EF4-FFF2-40B4-BE49-F238E27FC236}">
                <a16:creationId xmlns:a16="http://schemas.microsoft.com/office/drawing/2014/main" id="{175D8D2D-F1D4-3C49-B43B-B177B052835F}"/>
              </a:ext>
            </a:extLst>
          </p:cNvPr>
          <p:cNvSpPr>
            <a:spLocks noGrp="1"/>
          </p:cNvSpPr>
          <p:nvPr>
            <p:ph sz="quarter" idx="4"/>
          </p:nvPr>
        </p:nvSpPr>
        <p:spPr>
          <a:xfrm>
            <a:off x="727788" y="2270927"/>
            <a:ext cx="10555907" cy="3901271"/>
          </a:xfrm>
        </p:spPr>
        <p:txBody>
          <a:bodyPr>
            <a:normAutofit/>
          </a:bodyPr>
          <a:lstStyle/>
          <a:p>
            <a:r>
              <a:rPr lang="en-US" dirty="0"/>
              <a:t>Reciprocal interactions between developing child and her environment</a:t>
            </a:r>
          </a:p>
          <a:p>
            <a:r>
              <a:rPr lang="en-US" dirty="0"/>
              <a:t>Any one risk factor has limited explanatory power over the identification of ‘constellations of risk’</a:t>
            </a:r>
          </a:p>
          <a:p>
            <a:r>
              <a:rPr lang="en-US" dirty="0"/>
              <a:t>The processes undergirding CR are conditional on the pattern of interactions between the child and the broader environment in which he or she exists. </a:t>
            </a:r>
          </a:p>
          <a:p>
            <a:r>
              <a:rPr lang="en-US" dirty="0"/>
              <a:t>Principles of multi- and equ- finality</a:t>
            </a:r>
          </a:p>
        </p:txBody>
      </p:sp>
      <p:sp>
        <p:nvSpPr>
          <p:cNvPr id="3" name="Slide Number Placeholder 2">
            <a:extLst>
              <a:ext uri="{FF2B5EF4-FFF2-40B4-BE49-F238E27FC236}">
                <a16:creationId xmlns:a16="http://schemas.microsoft.com/office/drawing/2014/main" id="{E6B0CE8A-ECD7-4C56-AFE3-8969FB79A4E8}"/>
              </a:ext>
            </a:extLst>
          </p:cNvPr>
          <p:cNvSpPr>
            <a:spLocks noGrp="1"/>
          </p:cNvSpPr>
          <p:nvPr>
            <p:ph type="sldNum" sz="quarter" idx="12"/>
          </p:nvPr>
        </p:nvSpPr>
        <p:spPr/>
        <p:txBody>
          <a:bodyPr vert="horz" lIns="91440" tIns="45720" rIns="91440" bIns="45720" rtlCol="0" anchor="ctr">
            <a:normAutofit/>
          </a:bodyPr>
          <a:lstStyle/>
          <a:p>
            <a:pPr>
              <a:spcAft>
                <a:spcPts val="600"/>
              </a:spcAft>
            </a:pPr>
            <a:fld id="{F340E77E-47D6-4376-A2CE-31FD93B84F0E}" type="slidenum">
              <a:rPr lang="en-US" smtClean="0"/>
              <a:pPr>
                <a:spcAft>
                  <a:spcPts val="600"/>
                </a:spcAft>
              </a:pPr>
              <a:t>7</a:t>
            </a:fld>
            <a:endParaRPr lang="en-US"/>
          </a:p>
        </p:txBody>
      </p:sp>
    </p:spTree>
    <p:extLst>
      <p:ext uri="{BB962C8B-B14F-4D97-AF65-F5344CB8AC3E}">
        <p14:creationId xmlns:p14="http://schemas.microsoft.com/office/powerpoint/2010/main" val="18249675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A486404-C243-4E46-987C-AAD318802AEC}"/>
              </a:ext>
            </a:extLst>
          </p:cNvPr>
          <p:cNvSpPr>
            <a:spLocks noGrp="1"/>
          </p:cNvSpPr>
          <p:nvPr>
            <p:ph type="title"/>
          </p:nvPr>
        </p:nvSpPr>
        <p:spPr/>
        <p:txBody>
          <a:bodyPr>
            <a:normAutofit fontScale="90000"/>
          </a:bodyPr>
          <a:lstStyle/>
          <a:p>
            <a:r>
              <a:rPr lang="en-US" dirty="0"/>
              <a:t>New Methodological Approaches to ACEs</a:t>
            </a:r>
          </a:p>
        </p:txBody>
      </p:sp>
      <p:sp>
        <p:nvSpPr>
          <p:cNvPr id="8" name="Content Placeholder 7">
            <a:extLst>
              <a:ext uri="{FF2B5EF4-FFF2-40B4-BE49-F238E27FC236}">
                <a16:creationId xmlns:a16="http://schemas.microsoft.com/office/drawing/2014/main" id="{EA8CA0C0-3CA3-2344-85F0-619CE51FDEE1}"/>
              </a:ext>
            </a:extLst>
          </p:cNvPr>
          <p:cNvSpPr>
            <a:spLocks noGrp="1"/>
          </p:cNvSpPr>
          <p:nvPr>
            <p:ph idx="1"/>
          </p:nvPr>
        </p:nvSpPr>
        <p:spPr/>
        <p:txBody>
          <a:bodyPr/>
          <a:lstStyle/>
          <a:p>
            <a:r>
              <a:rPr lang="en-US" dirty="0"/>
              <a:t>New approaches represent conceptual and methodological shifts away from the commonly used ACE sum score</a:t>
            </a:r>
          </a:p>
          <a:p>
            <a:pPr lvl="1"/>
            <a:r>
              <a:rPr lang="en-US" dirty="0"/>
              <a:t>Latent Class Analysis – Typologies of ACEs</a:t>
            </a:r>
          </a:p>
          <a:p>
            <a:pPr lvl="1"/>
            <a:r>
              <a:rPr lang="en-US" dirty="0"/>
              <a:t>Network Analysis – ACE interrelationships</a:t>
            </a:r>
          </a:p>
          <a:p>
            <a:pPr lvl="1"/>
            <a:r>
              <a:rPr lang="en-US" dirty="0"/>
              <a:t>Spatial Analysis – Spatial contexts of ACEs</a:t>
            </a:r>
          </a:p>
          <a:p>
            <a:r>
              <a:rPr lang="en-US" dirty="0"/>
              <a:t>Compatible with the vision of a socioecological perspective</a:t>
            </a:r>
          </a:p>
          <a:p>
            <a:endParaRPr lang="en-US" dirty="0"/>
          </a:p>
        </p:txBody>
      </p:sp>
    </p:spTree>
    <p:extLst>
      <p:ext uri="{BB962C8B-B14F-4D97-AF65-F5344CB8AC3E}">
        <p14:creationId xmlns:p14="http://schemas.microsoft.com/office/powerpoint/2010/main" val="39637847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00657-6D9F-0943-A711-1126BD1BAF51}"/>
              </a:ext>
            </a:extLst>
          </p:cNvPr>
          <p:cNvSpPr>
            <a:spLocks noGrp="1"/>
          </p:cNvSpPr>
          <p:nvPr>
            <p:ph type="title"/>
          </p:nvPr>
        </p:nvSpPr>
        <p:spPr/>
        <p:txBody>
          <a:bodyPr/>
          <a:lstStyle/>
          <a:p>
            <a:r>
              <a:rPr lang="en-US" dirty="0"/>
              <a:t>The Data</a:t>
            </a:r>
          </a:p>
        </p:txBody>
      </p:sp>
      <p:sp>
        <p:nvSpPr>
          <p:cNvPr id="3" name="Content Placeholder 2">
            <a:extLst>
              <a:ext uri="{FF2B5EF4-FFF2-40B4-BE49-F238E27FC236}">
                <a16:creationId xmlns:a16="http://schemas.microsoft.com/office/drawing/2014/main" id="{671E4314-0F74-6840-BCE8-708EE079ACD8}"/>
              </a:ext>
            </a:extLst>
          </p:cNvPr>
          <p:cNvSpPr>
            <a:spLocks noGrp="1"/>
          </p:cNvSpPr>
          <p:nvPr>
            <p:ph idx="1"/>
          </p:nvPr>
        </p:nvSpPr>
        <p:spPr/>
        <p:txBody>
          <a:bodyPr>
            <a:normAutofit lnSpcReduction="10000"/>
          </a:bodyPr>
          <a:lstStyle/>
          <a:p>
            <a:r>
              <a:rPr lang="en-US" dirty="0"/>
              <a:t>Center for Disease Control’s (CDC) Behavioral Risk Factor Surveillance System Survey(“BRFSS”) </a:t>
            </a:r>
            <a:r>
              <a:rPr lang="en-US" dirty="0">
                <a:hlinkClick r:id="rId3"/>
              </a:rPr>
              <a:t>https://www.cdc.gov/brfss/annual_data/annual_2019.html</a:t>
            </a:r>
            <a:r>
              <a:rPr lang="en-US" dirty="0"/>
              <a:t> </a:t>
            </a:r>
          </a:p>
          <a:p>
            <a:r>
              <a:rPr lang="en-US" dirty="0"/>
              <a:t>Health Resources &amp; Services Administration’s (HRSA) National Survey of Children’s Health </a:t>
            </a:r>
            <a:r>
              <a:rPr lang="en-US" dirty="0">
                <a:hlinkClick r:id="rId4"/>
              </a:rPr>
              <a:t>https://www.census.gov/programs-surveys/nsch/data.html</a:t>
            </a:r>
            <a:r>
              <a:rPr lang="en-US" dirty="0"/>
              <a:t> (“NSCH”)</a:t>
            </a:r>
          </a:p>
          <a:p>
            <a:r>
              <a:rPr lang="en-US" dirty="0"/>
              <a:t>San Francisco City Survey Data </a:t>
            </a:r>
            <a:r>
              <a:rPr lang="en-US" dirty="0">
                <a:hlinkClick r:id="rId5"/>
              </a:rPr>
              <a:t>https://data.sfgov.org/City-Management-and-Ethics/San-Francisco-City-Survey-Data-1996-2017/huch-6k5m</a:t>
            </a:r>
            <a:r>
              <a:rPr lang="en-US" dirty="0"/>
              <a:t> </a:t>
            </a:r>
          </a:p>
        </p:txBody>
      </p:sp>
    </p:spTree>
    <p:extLst>
      <p:ext uri="{BB962C8B-B14F-4D97-AF65-F5344CB8AC3E}">
        <p14:creationId xmlns:p14="http://schemas.microsoft.com/office/powerpoint/2010/main" val="31066704"/>
      </p:ext>
    </p:extLst>
  </p:cSld>
  <p:clrMapOvr>
    <a:masterClrMapping/>
  </p:clrMapOvr>
</p:sld>
</file>

<file path=ppt/theme/theme1.xml><?xml version="1.0" encoding="utf-8"?>
<a:theme xmlns:a="http://schemas.openxmlformats.org/drawingml/2006/main" name="AccentBoxVTI">
  <a:themeElements>
    <a:clrScheme name="AnalogousFromDarkSeedLeftStep">
      <a:dk1>
        <a:srgbClr val="000000"/>
      </a:dk1>
      <a:lt1>
        <a:srgbClr val="FFFFFF"/>
      </a:lt1>
      <a:dk2>
        <a:srgbClr val="223C2A"/>
      </a:dk2>
      <a:lt2>
        <a:srgbClr val="E8E3E2"/>
      </a:lt2>
      <a:accent1>
        <a:srgbClr val="46ADC0"/>
      </a:accent1>
      <a:accent2>
        <a:srgbClr val="37B594"/>
      </a:accent2>
      <a:accent3>
        <a:srgbClr val="43B768"/>
      </a:accent3>
      <a:accent4>
        <a:srgbClr val="43B537"/>
      </a:accent4>
      <a:accent5>
        <a:srgbClr val="7BB141"/>
      </a:accent5>
      <a:accent6>
        <a:srgbClr val="9FA833"/>
      </a:accent6>
      <a:hlink>
        <a:srgbClr val="519130"/>
      </a:hlink>
      <a:folHlink>
        <a:srgbClr val="7F7F7F"/>
      </a:folHlink>
    </a:clrScheme>
    <a:fontScheme name="Avenir">
      <a:majorFont>
        <a:latin typeface="Neue Haas Grotesk Text Pro"/>
        <a:ea typeface=""/>
        <a:cs typeface=""/>
      </a:majorFont>
      <a:minorFont>
        <a:latin typeface="Neue Haas Grotesk Tex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ccentBoxVTI" id="{9F778A78-DC9A-453A-A82D-A75CAD503E15}" vid="{EA961113-7CC4-4569-8A6A-7BC2C1E2F40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5059</TotalTime>
  <Words>5687</Words>
  <Application>Microsoft Macintosh PowerPoint</Application>
  <PresentationFormat>Widescreen</PresentationFormat>
  <Paragraphs>548</Paragraphs>
  <Slides>36</Slides>
  <Notes>35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36</vt:i4>
      </vt:variant>
    </vt:vector>
  </HeadingPairs>
  <TitlesOfParts>
    <vt:vector size="42" baseType="lpstr">
      <vt:lpstr>Arial</vt:lpstr>
      <vt:lpstr>Avenir Next LT Pro</vt:lpstr>
      <vt:lpstr>Calibri</vt:lpstr>
      <vt:lpstr>Century Gothic</vt:lpstr>
      <vt:lpstr>Neue Haas Grotesk Text Pro</vt:lpstr>
      <vt:lpstr>AccentBoxVTI</vt:lpstr>
      <vt:lpstr>Rethinking Adverse Childhood Experiences</vt:lpstr>
      <vt:lpstr>Introduction/Overview</vt:lpstr>
      <vt:lpstr>Background</vt:lpstr>
      <vt:lpstr>The Sum Score, “ACE” Score or Cumulative Risk Score (“CR”)</vt:lpstr>
      <vt:lpstr>Methodological Limitations of the ACE Sum Score</vt:lpstr>
      <vt:lpstr>Other Limitations</vt:lpstr>
      <vt:lpstr>Adverse Child Experiences and the Multiple Contexts of Child Development</vt:lpstr>
      <vt:lpstr>New Methodological Approaches to ACEs</vt:lpstr>
      <vt:lpstr>The Data</vt:lpstr>
      <vt:lpstr>Rethinking ACEs 1: Typologies of Adversity Using Latent Class Analysis (”LCA”)</vt:lpstr>
      <vt:lpstr>RESEARCH GOALS</vt:lpstr>
      <vt:lpstr>Sample Characteristics of the BRFSS</vt:lpstr>
      <vt:lpstr>ACES</vt:lpstr>
      <vt:lpstr>PowerPoint Presentation</vt:lpstr>
      <vt:lpstr>PowerPoint Presentation</vt:lpstr>
      <vt:lpstr>PowerPoint Presentation</vt:lpstr>
      <vt:lpstr>PowerPoint Presentation</vt:lpstr>
      <vt:lpstr>PowerPoint Presentation</vt:lpstr>
      <vt:lpstr>Rethinking Indicators</vt:lpstr>
      <vt:lpstr>Capturing the Complexity of the ACE Construct</vt:lpstr>
      <vt:lpstr>PowerPoint Presentation</vt:lpstr>
      <vt:lpstr>PowerPoint Presentation</vt:lpstr>
      <vt:lpstr>ACE Classes by Key Mental Health Problems</vt:lpstr>
      <vt:lpstr>PowerPoint Presentation</vt:lpstr>
      <vt:lpstr>Multilevel &amp; Multigroup LCA</vt:lpstr>
      <vt:lpstr>Rethinking ACEs 2: Networks of Adversity</vt:lpstr>
      <vt:lpstr>The Value of Network Analysis</vt:lpstr>
      <vt:lpstr>Results: Network Analysis of ACEs</vt:lpstr>
      <vt:lpstr>PowerPoint Presentation</vt:lpstr>
      <vt:lpstr>Directed Acyclic Graphs (DAGs)</vt:lpstr>
      <vt:lpstr>Rethinking ACEs 3: Spatial Distributions</vt:lpstr>
      <vt:lpstr>Considering the Spatial Distribution of ACEs</vt:lpstr>
      <vt:lpstr>ACEs by Zip Code</vt:lpstr>
      <vt:lpstr>Linking Spatial Contexts: Community ACES</vt:lpstr>
      <vt:lpstr>Implications/Directions</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Rethinking Adverse Childhood Experiences</dc:title>
  <dc:creator>Gia Barboza</dc:creator>
  <cp:lastModifiedBy>Gia Barboza</cp:lastModifiedBy>
  <cp:revision>189</cp:revision>
  <cp:lastPrinted>2021-01-27T14:19:58Z</cp:lastPrinted>
  <dcterms:created xsi:type="dcterms:W3CDTF">2021-01-23T22:34:47Z</dcterms:created>
  <dcterms:modified xsi:type="dcterms:W3CDTF">2021-02-06T15:27:27Z</dcterms:modified>
</cp:coreProperties>
</file>